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89" r:id="rId3"/>
    <p:sldId id="302" r:id="rId4"/>
    <p:sldId id="308" r:id="rId5"/>
    <p:sldId id="301" r:id="rId6"/>
    <p:sldId id="318" r:id="rId7"/>
    <p:sldId id="319" r:id="rId8"/>
    <p:sldId id="306" r:id="rId9"/>
    <p:sldId id="304" r:id="rId10"/>
    <p:sldId id="290" r:id="rId11"/>
    <p:sldId id="315" r:id="rId12"/>
    <p:sldId id="316" r:id="rId13"/>
    <p:sldId id="317" r:id="rId14"/>
    <p:sldId id="314" r:id="rId15"/>
    <p:sldId id="303" r:id="rId16"/>
    <p:sldId id="320" r:id="rId17"/>
    <p:sldId id="321" r:id="rId1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44AC"/>
    <a:srgbClr val="99FF33"/>
    <a:srgbClr val="FBABC9"/>
    <a:srgbClr val="ACFAB3"/>
    <a:srgbClr val="FFFFFF"/>
    <a:srgbClr val="FAFAFA"/>
    <a:srgbClr val="F7F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98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uanasantana\Downloads\Ouvidorias%20reposi&#231;&#227;o%202023%20e%202024%20(1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uanasantana\Downloads\Planilha%20da%20Contagem%20de%20Reposi&#231;&#245;es%20da%20Ouvidoria%20para%20Apresenta&#231;&#227;o%20(Luana).%20(1)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437572278173325E-2"/>
          <c:y val="0.11159604732972374"/>
          <c:w val="0.95406353516155307"/>
          <c:h val="0.7340263910797597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Planilha1!$B$3</c:f>
              <c:strCache>
                <c:ptCount val="1"/>
                <c:pt idx="0">
                  <c:v>Passeio adjacente</c:v>
                </c:pt>
              </c:strCache>
            </c:strRef>
          </c:tx>
          <c:spPr>
            <a:pattFill prst="narHorz">
              <a:fgClr>
                <a:schemeClr val="accent2"/>
              </a:fgClr>
              <a:bgClr>
                <a:schemeClr val="accent2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2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Planilha1!$A$4:$A$15</c:f>
              <c:strCache>
                <c:ptCount val="12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Maio</c:v>
                </c:pt>
                <c:pt idx="5">
                  <c:v>Junho</c:v>
                </c:pt>
                <c:pt idx="6">
                  <c:v>julho</c:v>
                </c:pt>
                <c:pt idx="7">
                  <c:v>Agosto </c:v>
                </c:pt>
                <c:pt idx="8">
                  <c:v>setembro</c:v>
                </c:pt>
                <c:pt idx="9">
                  <c:v>outubro </c:v>
                </c:pt>
                <c:pt idx="10">
                  <c:v>novembro </c:v>
                </c:pt>
                <c:pt idx="11">
                  <c:v>Dezembro</c:v>
                </c:pt>
              </c:strCache>
            </c:strRef>
          </c:cat>
          <c:val>
            <c:numRef>
              <c:f>Planilha1!$B$4:$B$15</c:f>
              <c:numCache>
                <c:formatCode>General</c:formatCode>
                <c:ptCount val="12"/>
                <c:pt idx="0">
                  <c:v>1</c:v>
                </c:pt>
                <c:pt idx="1">
                  <c:v>0</c:v>
                </c:pt>
                <c:pt idx="2">
                  <c:v>4</c:v>
                </c:pt>
                <c:pt idx="3">
                  <c:v>3</c:v>
                </c:pt>
                <c:pt idx="4">
                  <c:v>2</c:v>
                </c:pt>
                <c:pt idx="5">
                  <c:v>1</c:v>
                </c:pt>
                <c:pt idx="6">
                  <c:v>3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C0-4453-98DF-71F4A3105468}"/>
            </c:ext>
          </c:extLst>
        </c:ser>
        <c:ser>
          <c:idx val="1"/>
          <c:order val="1"/>
          <c:tx>
            <c:strRef>
              <c:f>Planilha1!$C$3</c:f>
              <c:strCache>
                <c:ptCount val="1"/>
                <c:pt idx="0">
                  <c:v>PISO INTERNO</c:v>
                </c:pt>
              </c:strCache>
            </c:strRef>
          </c:tx>
          <c:spPr>
            <a:pattFill prst="narHorz">
              <a:fgClr>
                <a:schemeClr val="accent4"/>
              </a:fgClr>
              <a:bgClr>
                <a:schemeClr val="accent4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4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Planilha1!$A$4:$A$15</c:f>
              <c:strCache>
                <c:ptCount val="12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Maio</c:v>
                </c:pt>
                <c:pt idx="5">
                  <c:v>Junho</c:v>
                </c:pt>
                <c:pt idx="6">
                  <c:v>julho</c:v>
                </c:pt>
                <c:pt idx="7">
                  <c:v>Agosto </c:v>
                </c:pt>
                <c:pt idx="8">
                  <c:v>setembro</c:v>
                </c:pt>
                <c:pt idx="9">
                  <c:v>outubro </c:v>
                </c:pt>
                <c:pt idx="10">
                  <c:v>novembro </c:v>
                </c:pt>
                <c:pt idx="11">
                  <c:v>Dezembro</c:v>
                </c:pt>
              </c:strCache>
            </c:strRef>
          </c:cat>
          <c:val>
            <c:numRef>
              <c:f>Planilha1!$C$4:$C$15</c:f>
              <c:numCache>
                <c:formatCode>General</c:formatCode>
                <c:ptCount val="12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9C0-4453-98DF-71F4A3105468}"/>
            </c:ext>
          </c:extLst>
        </c:ser>
        <c:ser>
          <c:idx val="2"/>
          <c:order val="2"/>
          <c:tx>
            <c:strRef>
              <c:f>Planilha1!$D$3</c:f>
              <c:strCache>
                <c:ptCount val="1"/>
                <c:pt idx="0">
                  <c:v>ASFALTO</c:v>
                </c:pt>
              </c:strCache>
            </c:strRef>
          </c:tx>
          <c:spPr>
            <a:pattFill prst="narHorz">
              <a:fgClr>
                <a:schemeClr val="accent6"/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6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Planilha1!$A$4:$A$15</c:f>
              <c:strCache>
                <c:ptCount val="12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Maio</c:v>
                </c:pt>
                <c:pt idx="5">
                  <c:v>Junho</c:v>
                </c:pt>
                <c:pt idx="6">
                  <c:v>julho</c:v>
                </c:pt>
                <c:pt idx="7">
                  <c:v>Agosto </c:v>
                </c:pt>
                <c:pt idx="8">
                  <c:v>setembro</c:v>
                </c:pt>
                <c:pt idx="9">
                  <c:v>outubro </c:v>
                </c:pt>
                <c:pt idx="10">
                  <c:v>novembro </c:v>
                </c:pt>
                <c:pt idx="11">
                  <c:v>Dezembro</c:v>
                </c:pt>
              </c:strCache>
            </c:strRef>
          </c:cat>
          <c:val>
            <c:numRef>
              <c:f>Planilha1!$D$4:$D$15</c:f>
              <c:numCache>
                <c:formatCode>General</c:formatCode>
                <c:ptCount val="12"/>
                <c:pt idx="0">
                  <c:v>4</c:v>
                </c:pt>
                <c:pt idx="1">
                  <c:v>2</c:v>
                </c:pt>
                <c:pt idx="2">
                  <c:v>10</c:v>
                </c:pt>
                <c:pt idx="3">
                  <c:v>7</c:v>
                </c:pt>
                <c:pt idx="4">
                  <c:v>8</c:v>
                </c:pt>
                <c:pt idx="5">
                  <c:v>1</c:v>
                </c:pt>
                <c:pt idx="6">
                  <c:v>6</c:v>
                </c:pt>
                <c:pt idx="7">
                  <c:v>5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9C0-4453-98DF-71F4A3105468}"/>
            </c:ext>
          </c:extLst>
        </c:ser>
        <c:ser>
          <c:idx val="3"/>
          <c:order val="3"/>
          <c:tx>
            <c:strRef>
              <c:f>Planilha1!$E$3</c:f>
              <c:strCache>
                <c:ptCount val="1"/>
                <c:pt idx="0">
                  <c:v>Cavalete quebrado/ vazando</c:v>
                </c:pt>
              </c:strCache>
            </c:strRef>
          </c:tx>
          <c:spPr>
            <a:pattFill prst="narHorz">
              <a:fgClr>
                <a:schemeClr val="accent2">
                  <a:lumMod val="60000"/>
                </a:schemeClr>
              </a:fgClr>
              <a:bgClr>
                <a:schemeClr val="accent2">
                  <a:lumMod val="60000"/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2">
                  <a:lumMod val="60000"/>
                </a:schemeClr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Planilha1!$A$4:$A$15</c:f>
              <c:strCache>
                <c:ptCount val="12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Maio</c:v>
                </c:pt>
                <c:pt idx="5">
                  <c:v>Junho</c:v>
                </c:pt>
                <c:pt idx="6">
                  <c:v>julho</c:v>
                </c:pt>
                <c:pt idx="7">
                  <c:v>Agosto </c:v>
                </c:pt>
                <c:pt idx="8">
                  <c:v>setembro</c:v>
                </c:pt>
                <c:pt idx="9">
                  <c:v>outubro </c:v>
                </c:pt>
                <c:pt idx="10">
                  <c:v>novembro </c:v>
                </c:pt>
                <c:pt idx="11">
                  <c:v>Dezembro</c:v>
                </c:pt>
              </c:strCache>
            </c:strRef>
          </c:cat>
          <c:val>
            <c:numRef>
              <c:f>Planilha1!$E$4:$E$15</c:f>
              <c:numCache>
                <c:formatCode>General</c:formatCode>
                <c:ptCount val="12"/>
                <c:pt idx="0">
                  <c:v>3</c:v>
                </c:pt>
                <c:pt idx="1">
                  <c:v>5</c:v>
                </c:pt>
                <c:pt idx="2">
                  <c:v>2</c:v>
                </c:pt>
                <c:pt idx="3">
                  <c:v>2</c:v>
                </c:pt>
                <c:pt idx="4">
                  <c:v>4</c:v>
                </c:pt>
                <c:pt idx="5">
                  <c:v>5</c:v>
                </c:pt>
                <c:pt idx="6">
                  <c:v>2</c:v>
                </c:pt>
                <c:pt idx="7">
                  <c:v>3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9C0-4453-98DF-71F4A310546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500247088"/>
        <c:axId val="500245776"/>
      </c:barChart>
      <c:catAx>
        <c:axId val="500247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500245776"/>
        <c:crosses val="autoZero"/>
        <c:auto val="1"/>
        <c:lblAlgn val="ctr"/>
        <c:lblOffset val="100"/>
        <c:noMultiLvlLbl val="0"/>
      </c:catAx>
      <c:valAx>
        <c:axId val="5002457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500247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770149102739674"/>
          <c:y val="0.10835016575082185"/>
          <c:w val="0.63673136053638568"/>
          <c:h val="4.186074583827259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solidFill>
      <a:schemeClr val="accent4">
        <a:lumMod val="20000"/>
        <a:lumOff val="80000"/>
      </a:schemeClr>
    </a:solidFill>
    <a:ln>
      <a:noFill/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>
                <a:solidFill>
                  <a:schemeClr val="tx1">
                    <a:lumMod val="75000"/>
                    <a:lumOff val="25000"/>
                  </a:schemeClr>
                </a:solidFill>
              </a:rPr>
              <a:t>2024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spc="150" baseline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5.9268688844301309E-2"/>
          <c:y val="0.21134728794810873"/>
          <c:w val="0.93359355241194419"/>
          <c:h val="0.6340464455658753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Passeio Adjacente</c:v>
                </c:pt>
              </c:strCache>
            </c:strRef>
          </c:tx>
          <c:spPr>
            <a:pattFill prst="narHorz">
              <a:fgClr>
                <a:schemeClr val="accent2"/>
              </a:fgClr>
              <a:bgClr>
                <a:schemeClr val="accent2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2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Planilha1!$A$2:$A$10</c:f>
              <c:strCache>
                <c:ptCount val="9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Maio</c:v>
                </c:pt>
                <c:pt idx="5">
                  <c:v>Junho</c:v>
                </c:pt>
                <c:pt idx="6">
                  <c:v>Julho</c:v>
                </c:pt>
                <c:pt idx="7">
                  <c:v>Agosto</c:v>
                </c:pt>
                <c:pt idx="8">
                  <c:v>Setembro</c:v>
                </c:pt>
              </c:strCache>
            </c:strRef>
          </c:cat>
          <c:val>
            <c:numRef>
              <c:f>Planilha1!$B$2:$B$10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61-48CE-8723-64F78154EE0C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Piso Interno</c:v>
                </c:pt>
              </c:strCache>
            </c:strRef>
          </c:tx>
          <c:spPr>
            <a:pattFill prst="narHorz">
              <a:fgClr>
                <a:schemeClr val="accent4"/>
              </a:fgClr>
              <a:bgClr>
                <a:schemeClr val="accent4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4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Planilha1!$A$2:$A$10</c:f>
              <c:strCache>
                <c:ptCount val="9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Maio</c:v>
                </c:pt>
                <c:pt idx="5">
                  <c:v>Junho</c:v>
                </c:pt>
                <c:pt idx="6">
                  <c:v>Julho</c:v>
                </c:pt>
                <c:pt idx="7">
                  <c:v>Agosto</c:v>
                </c:pt>
                <c:pt idx="8">
                  <c:v>Setembro</c:v>
                </c:pt>
              </c:strCache>
            </c:strRef>
          </c:cat>
          <c:val>
            <c:numRef>
              <c:f>Planilha1!$C$2:$C$10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461-48CE-8723-64F78154EE0C}"/>
            </c:ext>
          </c:extLst>
        </c:ser>
        <c:ser>
          <c:idx val="2"/>
          <c:order val="2"/>
          <c:tx>
            <c:strRef>
              <c:f>Planilha1!$D$1</c:f>
              <c:strCache>
                <c:ptCount val="1"/>
                <c:pt idx="0">
                  <c:v>Asfalto</c:v>
                </c:pt>
              </c:strCache>
            </c:strRef>
          </c:tx>
          <c:spPr>
            <a:pattFill prst="narHorz">
              <a:fgClr>
                <a:schemeClr val="accent6"/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6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Planilha1!$A$2:$A$10</c:f>
              <c:strCache>
                <c:ptCount val="9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Maio</c:v>
                </c:pt>
                <c:pt idx="5">
                  <c:v>Junho</c:v>
                </c:pt>
                <c:pt idx="6">
                  <c:v>Julho</c:v>
                </c:pt>
                <c:pt idx="7">
                  <c:v>Agosto</c:v>
                </c:pt>
                <c:pt idx="8">
                  <c:v>Setembro</c:v>
                </c:pt>
              </c:strCache>
            </c:strRef>
          </c:cat>
          <c:val>
            <c:numRef>
              <c:f>Planilha1!$D$2:$D$10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461-48CE-8723-64F78154EE0C}"/>
            </c:ext>
          </c:extLst>
        </c:ser>
        <c:ser>
          <c:idx val="3"/>
          <c:order val="3"/>
          <c:tx>
            <c:strRef>
              <c:f>Planilha1!$E$1</c:f>
              <c:strCache>
                <c:ptCount val="1"/>
                <c:pt idx="0">
                  <c:v>Cavalete Quebrado / Vazando</c:v>
                </c:pt>
              </c:strCache>
            </c:strRef>
          </c:tx>
          <c:spPr>
            <a:pattFill prst="narHorz">
              <a:fgClr>
                <a:schemeClr val="accent2">
                  <a:lumMod val="60000"/>
                </a:schemeClr>
              </a:fgClr>
              <a:bgClr>
                <a:schemeClr val="accent2">
                  <a:lumMod val="60000"/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2">
                  <a:lumMod val="60000"/>
                </a:schemeClr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Planilha1!$A$2:$A$10</c:f>
              <c:strCache>
                <c:ptCount val="9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Maio</c:v>
                </c:pt>
                <c:pt idx="5">
                  <c:v>Junho</c:v>
                </c:pt>
                <c:pt idx="6">
                  <c:v>Julho</c:v>
                </c:pt>
                <c:pt idx="7">
                  <c:v>Agosto</c:v>
                </c:pt>
                <c:pt idx="8">
                  <c:v>Setembro</c:v>
                </c:pt>
              </c:strCache>
            </c:strRef>
          </c:cat>
          <c:val>
            <c:numRef>
              <c:f>Planilha1!$E$2:$E$10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461-48CE-8723-64F78154EE0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455324480"/>
        <c:axId val="455331368"/>
      </c:barChart>
      <c:catAx>
        <c:axId val="455324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455331368"/>
        <c:crosses val="autoZero"/>
        <c:auto val="1"/>
        <c:lblAlgn val="ctr"/>
        <c:lblOffset val="100"/>
        <c:noMultiLvlLbl val="0"/>
      </c:catAx>
      <c:valAx>
        <c:axId val="4553313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455324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accent4">
        <a:lumMod val="20000"/>
        <a:lumOff val="80000"/>
      </a:schemeClr>
    </a:solidFill>
    <a:ln>
      <a:gradFill>
        <a:gsLst>
          <a:gs pos="0">
            <a:schemeClr val="accent1">
              <a:lumMod val="5000"/>
              <a:lumOff val="95000"/>
            </a:schemeClr>
          </a:gs>
          <a:gs pos="74000">
            <a:schemeClr val="accent1">
              <a:lumMod val="45000"/>
              <a:lumOff val="55000"/>
            </a:schemeClr>
          </a:gs>
          <a:gs pos="83000">
            <a:schemeClr val="accent1">
              <a:lumMod val="45000"/>
              <a:lumOff val="55000"/>
            </a:schemeClr>
          </a:gs>
          <a:gs pos="100000">
            <a:schemeClr val="accent1">
              <a:lumMod val="30000"/>
              <a:lumOff val="70000"/>
            </a:schemeClr>
          </a:gs>
        </a:gsLst>
        <a:lin ang="5400000" scaled="1"/>
      </a:gradFill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2" Type="http://schemas.openxmlformats.org/officeDocument/2006/relationships/image" Target="../media/image49.jpeg"/><Relationship Id="rId1" Type="http://schemas.openxmlformats.org/officeDocument/2006/relationships/image" Target="../media/image48.jpeg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2" Type="http://schemas.openxmlformats.org/officeDocument/2006/relationships/image" Target="../media/image49.jpeg"/><Relationship Id="rId1" Type="http://schemas.openxmlformats.org/officeDocument/2006/relationships/image" Target="../media/image48.jpeg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ECB097-8F3A-46EF-A416-2D77D228BDA9}" type="doc">
      <dgm:prSet loTypeId="urn:microsoft.com/office/officeart/2008/layout/CaptionedPictures" loCatId="picture" qsTypeId="urn:microsoft.com/office/officeart/2005/8/quickstyle/simple1" qsCatId="simple" csTypeId="urn:microsoft.com/office/officeart/2005/8/colors/accent0_1" csCatId="mainScheme" phldr="1"/>
      <dgm:spPr/>
    </dgm:pt>
    <dgm:pt modelId="{A616CB85-E570-4724-89B5-91AA5E60DE84}">
      <dgm:prSet phldrT="[Texto]"/>
      <dgm:spPr/>
      <dgm:t>
        <a:bodyPr/>
        <a:lstStyle/>
        <a:p>
          <a:r>
            <a:rPr lang="pt-BR" b="1" dirty="0"/>
            <a:t>José Rafael</a:t>
          </a:r>
        </a:p>
      </dgm:t>
    </dgm:pt>
    <dgm:pt modelId="{EBA713C1-F1A4-40D7-BF92-7A7DA92623C7}" type="parTrans" cxnId="{CB78E9C7-8019-48F3-A527-182989B70517}">
      <dgm:prSet/>
      <dgm:spPr/>
      <dgm:t>
        <a:bodyPr/>
        <a:lstStyle/>
        <a:p>
          <a:endParaRPr lang="pt-BR"/>
        </a:p>
      </dgm:t>
    </dgm:pt>
    <dgm:pt modelId="{32394125-1A13-41A2-9251-9C6837EC8B14}" type="sibTrans" cxnId="{CB78E9C7-8019-48F3-A527-182989B70517}">
      <dgm:prSet/>
      <dgm:spPr/>
      <dgm:t>
        <a:bodyPr/>
        <a:lstStyle/>
        <a:p>
          <a:endParaRPr lang="pt-BR"/>
        </a:p>
      </dgm:t>
    </dgm:pt>
    <dgm:pt modelId="{CF6DA1FD-DCA7-4CA5-AAA1-51F856B2EEE7}">
      <dgm:prSet phldrT="[Texto]"/>
      <dgm:spPr/>
      <dgm:t>
        <a:bodyPr/>
        <a:lstStyle/>
        <a:p>
          <a:r>
            <a:rPr lang="pt-BR" b="1" dirty="0"/>
            <a:t>Luiz </a:t>
          </a:r>
          <a:r>
            <a:rPr lang="pt-BR" b="1" dirty="0" err="1"/>
            <a:t>Antonio</a:t>
          </a:r>
          <a:endParaRPr lang="pt-BR" b="1" dirty="0"/>
        </a:p>
      </dgm:t>
    </dgm:pt>
    <dgm:pt modelId="{E5E111BA-D95C-4A91-BB09-064CF4B46EEA}" type="parTrans" cxnId="{4EAFF322-81C9-43C6-99A7-9E2165CB1B16}">
      <dgm:prSet/>
      <dgm:spPr/>
      <dgm:t>
        <a:bodyPr/>
        <a:lstStyle/>
        <a:p>
          <a:endParaRPr lang="pt-BR"/>
        </a:p>
      </dgm:t>
    </dgm:pt>
    <dgm:pt modelId="{06438DC8-83F3-4FF1-AE17-208D053C1493}" type="sibTrans" cxnId="{4EAFF322-81C9-43C6-99A7-9E2165CB1B16}">
      <dgm:prSet/>
      <dgm:spPr/>
      <dgm:t>
        <a:bodyPr/>
        <a:lstStyle/>
        <a:p>
          <a:endParaRPr lang="pt-BR"/>
        </a:p>
      </dgm:t>
    </dgm:pt>
    <dgm:pt modelId="{D1CA9A60-57DD-4F7A-B26C-43ACA007B7E0}">
      <dgm:prSet phldrT="[Texto]"/>
      <dgm:spPr/>
      <dgm:t>
        <a:bodyPr/>
        <a:lstStyle/>
        <a:p>
          <a:r>
            <a:rPr lang="pt-BR" b="1" dirty="0"/>
            <a:t>Luana Santana</a:t>
          </a:r>
        </a:p>
      </dgm:t>
    </dgm:pt>
    <dgm:pt modelId="{EA31E547-1A36-4564-9F74-EDFA201E3E17}" type="parTrans" cxnId="{262D1349-FE13-44A8-B89A-587F30C36783}">
      <dgm:prSet/>
      <dgm:spPr/>
      <dgm:t>
        <a:bodyPr/>
        <a:lstStyle/>
        <a:p>
          <a:endParaRPr lang="pt-BR"/>
        </a:p>
      </dgm:t>
    </dgm:pt>
    <dgm:pt modelId="{F744D436-3C5B-40ED-AC02-FB7F460300D0}" type="sibTrans" cxnId="{262D1349-FE13-44A8-B89A-587F30C36783}">
      <dgm:prSet/>
      <dgm:spPr/>
      <dgm:t>
        <a:bodyPr/>
        <a:lstStyle/>
        <a:p>
          <a:endParaRPr lang="pt-BR"/>
        </a:p>
      </dgm:t>
    </dgm:pt>
    <dgm:pt modelId="{B50135A1-C194-4885-913E-E0A73B4D7561}">
      <dgm:prSet phldrT="[Texto]"/>
      <dgm:spPr/>
      <dgm:t>
        <a:bodyPr/>
        <a:lstStyle/>
        <a:p>
          <a:r>
            <a:rPr lang="pt-BR" b="1" dirty="0"/>
            <a:t>Gabrielle Fernandes</a:t>
          </a:r>
        </a:p>
      </dgm:t>
    </dgm:pt>
    <dgm:pt modelId="{5069FB98-300C-4769-B985-F8299F5360CB}" type="parTrans" cxnId="{574CFA6D-96CD-45CF-BAF7-D0090861C54D}">
      <dgm:prSet/>
      <dgm:spPr/>
      <dgm:t>
        <a:bodyPr/>
        <a:lstStyle/>
        <a:p>
          <a:endParaRPr lang="pt-BR"/>
        </a:p>
      </dgm:t>
    </dgm:pt>
    <dgm:pt modelId="{2A5D918D-F8FA-494C-AA92-B4F0A1289218}" type="sibTrans" cxnId="{574CFA6D-96CD-45CF-BAF7-D0090861C54D}">
      <dgm:prSet/>
      <dgm:spPr/>
      <dgm:t>
        <a:bodyPr/>
        <a:lstStyle/>
        <a:p>
          <a:endParaRPr lang="pt-BR"/>
        </a:p>
      </dgm:t>
    </dgm:pt>
    <dgm:pt modelId="{5819926D-DF72-4518-A01E-4BCB3B650952}">
      <dgm:prSet phldrT="[Texto]"/>
      <dgm:spPr/>
      <dgm:t>
        <a:bodyPr/>
        <a:lstStyle/>
        <a:p>
          <a:r>
            <a:rPr lang="pt-BR" b="1" dirty="0"/>
            <a:t>Larissa</a:t>
          </a:r>
          <a:r>
            <a:rPr lang="pt-BR" dirty="0"/>
            <a:t> </a:t>
          </a:r>
          <a:r>
            <a:rPr lang="pt-BR" b="1" dirty="0"/>
            <a:t>Bispo</a:t>
          </a:r>
        </a:p>
      </dgm:t>
    </dgm:pt>
    <dgm:pt modelId="{4FD41A61-E09D-4786-99B0-70877724DD21}" type="parTrans" cxnId="{D608EA3A-8D24-4E0B-AFDF-B12CD0D3BE7E}">
      <dgm:prSet/>
      <dgm:spPr/>
      <dgm:t>
        <a:bodyPr/>
        <a:lstStyle/>
        <a:p>
          <a:endParaRPr lang="pt-BR"/>
        </a:p>
      </dgm:t>
    </dgm:pt>
    <dgm:pt modelId="{ED300A14-0C69-42B9-ABE8-B8DE19364D5E}" type="sibTrans" cxnId="{D608EA3A-8D24-4E0B-AFDF-B12CD0D3BE7E}">
      <dgm:prSet/>
      <dgm:spPr/>
      <dgm:t>
        <a:bodyPr/>
        <a:lstStyle/>
        <a:p>
          <a:endParaRPr lang="pt-BR"/>
        </a:p>
      </dgm:t>
    </dgm:pt>
    <dgm:pt modelId="{ADFD0BD5-8BD0-49B5-ABDE-9A3CAA7EE9CB}">
      <dgm:prSet phldrT="[Texto]"/>
      <dgm:spPr/>
      <dgm:t>
        <a:bodyPr/>
        <a:lstStyle/>
        <a:p>
          <a:r>
            <a:rPr lang="pt-BR" b="1" dirty="0"/>
            <a:t>Barbara</a:t>
          </a:r>
          <a:r>
            <a:rPr lang="pt-BR" dirty="0"/>
            <a:t> </a:t>
          </a:r>
          <a:r>
            <a:rPr lang="pt-BR" b="1" dirty="0"/>
            <a:t>Leandro</a:t>
          </a:r>
        </a:p>
      </dgm:t>
    </dgm:pt>
    <dgm:pt modelId="{F414A422-CFF7-4181-9B01-CB9106DC919C}" type="parTrans" cxnId="{691D7214-6E4A-4F5A-A97C-BC53601E4C9A}">
      <dgm:prSet/>
      <dgm:spPr/>
      <dgm:t>
        <a:bodyPr/>
        <a:lstStyle/>
        <a:p>
          <a:endParaRPr lang="pt-BR"/>
        </a:p>
      </dgm:t>
    </dgm:pt>
    <dgm:pt modelId="{FB37CE46-82A3-4DCE-9F8D-26A2DCE3923B}" type="sibTrans" cxnId="{691D7214-6E4A-4F5A-A97C-BC53601E4C9A}">
      <dgm:prSet/>
      <dgm:spPr/>
      <dgm:t>
        <a:bodyPr/>
        <a:lstStyle/>
        <a:p>
          <a:endParaRPr lang="pt-BR"/>
        </a:p>
      </dgm:t>
    </dgm:pt>
    <dgm:pt modelId="{A17B876A-346E-4BAF-8ABD-8F7506A586E1}">
      <dgm:prSet phldrT="[Texto]"/>
      <dgm:spPr/>
      <dgm:t>
        <a:bodyPr/>
        <a:lstStyle/>
        <a:p>
          <a:r>
            <a:rPr lang="pt-BR" b="1" dirty="0"/>
            <a:t>Daniel Moraes</a:t>
          </a:r>
        </a:p>
      </dgm:t>
    </dgm:pt>
    <dgm:pt modelId="{2206C3FA-6393-427F-8206-44918ACBB268}" type="parTrans" cxnId="{7A268D02-062D-434D-8657-965BE314F1DB}">
      <dgm:prSet/>
      <dgm:spPr/>
      <dgm:t>
        <a:bodyPr/>
        <a:lstStyle/>
        <a:p>
          <a:endParaRPr lang="pt-BR"/>
        </a:p>
      </dgm:t>
    </dgm:pt>
    <dgm:pt modelId="{994988C8-66C4-4580-8011-58B6F8D86512}" type="sibTrans" cxnId="{7A268D02-062D-434D-8657-965BE314F1DB}">
      <dgm:prSet/>
      <dgm:spPr/>
      <dgm:t>
        <a:bodyPr/>
        <a:lstStyle/>
        <a:p>
          <a:endParaRPr lang="pt-BR"/>
        </a:p>
      </dgm:t>
    </dgm:pt>
    <dgm:pt modelId="{5DA4F94B-6CE6-4D47-8CA2-111ADCC7C210}" type="pres">
      <dgm:prSet presAssocID="{A9ECB097-8F3A-46EF-A416-2D77D228BDA9}" presName="Name0" presStyleCnt="0">
        <dgm:presLayoutVars>
          <dgm:chMax/>
          <dgm:chPref/>
          <dgm:dir val="rev"/>
        </dgm:presLayoutVars>
      </dgm:prSet>
      <dgm:spPr/>
    </dgm:pt>
    <dgm:pt modelId="{C11207F0-E785-4D2B-A888-B9AB0F9191BF}" type="pres">
      <dgm:prSet presAssocID="{A616CB85-E570-4724-89B5-91AA5E60DE84}" presName="composite" presStyleCnt="0">
        <dgm:presLayoutVars>
          <dgm:chMax val="1"/>
          <dgm:chPref val="1"/>
        </dgm:presLayoutVars>
      </dgm:prSet>
      <dgm:spPr/>
    </dgm:pt>
    <dgm:pt modelId="{6F139510-F01C-4504-BF7A-C66933EEEA56}" type="pres">
      <dgm:prSet presAssocID="{A616CB85-E570-4724-89B5-91AA5E60DE84}" presName="Accent" presStyleLbl="trAlignAcc1" presStyleIdx="0" presStyleCnt="7">
        <dgm:presLayoutVars>
          <dgm:chMax val="0"/>
          <dgm:chPref val="0"/>
        </dgm:presLayoutVars>
      </dgm:prSet>
      <dgm:spPr/>
    </dgm:pt>
    <dgm:pt modelId="{D61CB0B8-4DBE-46CF-9D74-A577300CCC78}" type="pres">
      <dgm:prSet presAssocID="{A616CB85-E570-4724-89B5-91AA5E60DE84}" presName="Image" presStyleLbl="alignImgPlace1" presStyleIdx="0" presStyleCnt="7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</dgm:spPr>
    </dgm:pt>
    <dgm:pt modelId="{7F6F7DD1-D612-4644-BCE8-4752BD239D09}" type="pres">
      <dgm:prSet presAssocID="{A616CB85-E570-4724-89B5-91AA5E60DE84}" presName="ChildComposite" presStyleCnt="0"/>
      <dgm:spPr/>
    </dgm:pt>
    <dgm:pt modelId="{70CF2577-7A20-4244-8518-FBAB71166B2E}" type="pres">
      <dgm:prSet presAssocID="{A616CB85-E570-4724-89B5-91AA5E60DE84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D8A92D75-9893-4E96-9838-DD219E06570E}" type="pres">
      <dgm:prSet presAssocID="{A616CB85-E570-4724-89B5-91AA5E60DE84}" presName="Parent" presStyleLbl="revTx" presStyleIdx="0" presStyleCnt="7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4FD9FB1-15F2-4F96-B0D9-FA3C6914CF80}" type="pres">
      <dgm:prSet presAssocID="{32394125-1A13-41A2-9251-9C6837EC8B14}" presName="sibTrans" presStyleCnt="0"/>
      <dgm:spPr/>
    </dgm:pt>
    <dgm:pt modelId="{9614A040-99E2-436F-A1A3-E5D051B82F78}" type="pres">
      <dgm:prSet presAssocID="{CF6DA1FD-DCA7-4CA5-AAA1-51F856B2EEE7}" presName="composite" presStyleCnt="0">
        <dgm:presLayoutVars>
          <dgm:chMax val="1"/>
          <dgm:chPref val="1"/>
        </dgm:presLayoutVars>
      </dgm:prSet>
      <dgm:spPr/>
    </dgm:pt>
    <dgm:pt modelId="{9A4D05E3-00BD-46AB-A8A0-5B243F6F592D}" type="pres">
      <dgm:prSet presAssocID="{CF6DA1FD-DCA7-4CA5-AAA1-51F856B2EEE7}" presName="Accent" presStyleLbl="trAlignAcc1" presStyleIdx="1" presStyleCnt="7">
        <dgm:presLayoutVars>
          <dgm:chMax val="0"/>
          <dgm:chPref val="0"/>
        </dgm:presLayoutVars>
      </dgm:prSet>
      <dgm:spPr/>
    </dgm:pt>
    <dgm:pt modelId="{9939A64C-C1AE-4ACF-A087-7E3A38241F54}" type="pres">
      <dgm:prSet presAssocID="{CF6DA1FD-DCA7-4CA5-AAA1-51F856B2EEE7}" presName="Image" presStyleLbl="alignImgPlace1" presStyleIdx="1" presStyleCnt="7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</dgm:spPr>
    </dgm:pt>
    <dgm:pt modelId="{2C56C698-6F5D-472E-801D-89A2912DA132}" type="pres">
      <dgm:prSet presAssocID="{CF6DA1FD-DCA7-4CA5-AAA1-51F856B2EEE7}" presName="ChildComposite" presStyleCnt="0"/>
      <dgm:spPr/>
    </dgm:pt>
    <dgm:pt modelId="{C52398CD-FA6D-4960-9303-C40DF2FC0186}" type="pres">
      <dgm:prSet presAssocID="{CF6DA1FD-DCA7-4CA5-AAA1-51F856B2EEE7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2552371D-962B-4853-8E4E-B8CB1BC035D8}" type="pres">
      <dgm:prSet presAssocID="{CF6DA1FD-DCA7-4CA5-AAA1-51F856B2EEE7}" presName="Parent" presStyleLbl="revTx" presStyleIdx="1" presStyleCnt="7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5CA372A-15BD-4837-B6DD-3EF2EE0F73BF}" type="pres">
      <dgm:prSet presAssocID="{06438DC8-83F3-4FF1-AE17-208D053C1493}" presName="sibTrans" presStyleCnt="0"/>
      <dgm:spPr/>
    </dgm:pt>
    <dgm:pt modelId="{F5D152BD-7109-43CC-BF35-EFA5A485256F}" type="pres">
      <dgm:prSet presAssocID="{ADFD0BD5-8BD0-49B5-ABDE-9A3CAA7EE9CB}" presName="composite" presStyleCnt="0">
        <dgm:presLayoutVars>
          <dgm:chMax val="1"/>
          <dgm:chPref val="1"/>
        </dgm:presLayoutVars>
      </dgm:prSet>
      <dgm:spPr/>
    </dgm:pt>
    <dgm:pt modelId="{23CE8ABA-D511-4410-8C48-9F12EDFB080D}" type="pres">
      <dgm:prSet presAssocID="{ADFD0BD5-8BD0-49B5-ABDE-9A3CAA7EE9CB}" presName="Accent" presStyleLbl="trAlignAcc1" presStyleIdx="2" presStyleCnt="7">
        <dgm:presLayoutVars>
          <dgm:chMax val="0"/>
          <dgm:chPref val="0"/>
        </dgm:presLayoutVars>
      </dgm:prSet>
      <dgm:spPr/>
    </dgm:pt>
    <dgm:pt modelId="{CA0A3829-7D96-4482-883C-96E48075A59A}" type="pres">
      <dgm:prSet presAssocID="{ADFD0BD5-8BD0-49B5-ABDE-9A3CAA7EE9CB}" presName="Image" presStyleLbl="alignImgPlace1" presStyleIdx="2" presStyleCnt="7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5000" b="-55000"/>
          </a:stretch>
        </a:blipFill>
      </dgm:spPr>
    </dgm:pt>
    <dgm:pt modelId="{335F77F0-CDA6-4760-A66B-DB4C3C08DE33}" type="pres">
      <dgm:prSet presAssocID="{ADFD0BD5-8BD0-49B5-ABDE-9A3CAA7EE9CB}" presName="ChildComposite" presStyleCnt="0"/>
      <dgm:spPr/>
    </dgm:pt>
    <dgm:pt modelId="{E3B46C3A-EB0B-40DF-8EBF-D8A966770956}" type="pres">
      <dgm:prSet presAssocID="{ADFD0BD5-8BD0-49B5-ABDE-9A3CAA7EE9CB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59A9DEBB-F413-4576-8148-659C3D4F6F6F}" type="pres">
      <dgm:prSet presAssocID="{ADFD0BD5-8BD0-49B5-ABDE-9A3CAA7EE9CB}" presName="Parent" presStyleLbl="revTx" presStyleIdx="2" presStyleCnt="7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986A51A-19AA-4606-854D-48B6630F75A6}" type="pres">
      <dgm:prSet presAssocID="{FB37CE46-82A3-4DCE-9F8D-26A2DCE3923B}" presName="sibTrans" presStyleCnt="0"/>
      <dgm:spPr/>
    </dgm:pt>
    <dgm:pt modelId="{54929CC2-9DA7-499F-A19B-963C9CBA3A61}" type="pres">
      <dgm:prSet presAssocID="{A17B876A-346E-4BAF-8ABD-8F7506A586E1}" presName="composite" presStyleCnt="0">
        <dgm:presLayoutVars>
          <dgm:chMax val="1"/>
          <dgm:chPref val="1"/>
        </dgm:presLayoutVars>
      </dgm:prSet>
      <dgm:spPr/>
    </dgm:pt>
    <dgm:pt modelId="{05E8662E-67AF-4C13-B570-CF788B8C3B3D}" type="pres">
      <dgm:prSet presAssocID="{A17B876A-346E-4BAF-8ABD-8F7506A586E1}" presName="Accent" presStyleLbl="trAlignAcc1" presStyleIdx="3" presStyleCnt="7">
        <dgm:presLayoutVars>
          <dgm:chMax val="0"/>
          <dgm:chPref val="0"/>
        </dgm:presLayoutVars>
      </dgm:prSet>
      <dgm:spPr/>
    </dgm:pt>
    <dgm:pt modelId="{6E60BCBF-31B3-438C-A99E-F490BD8C84FE}" type="pres">
      <dgm:prSet presAssocID="{A17B876A-346E-4BAF-8ABD-8F7506A586E1}" presName="Image" presStyleLbl="alignImgPlace1" presStyleIdx="3" presStyleCnt="7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</dgm:spPr>
    </dgm:pt>
    <dgm:pt modelId="{8EF6635F-3109-47B5-AA33-740161E33C96}" type="pres">
      <dgm:prSet presAssocID="{A17B876A-346E-4BAF-8ABD-8F7506A586E1}" presName="ChildComposite" presStyleCnt="0"/>
      <dgm:spPr/>
    </dgm:pt>
    <dgm:pt modelId="{5E343563-3CC3-4875-A5BD-E5E2A31DCEA1}" type="pres">
      <dgm:prSet presAssocID="{A17B876A-346E-4BAF-8ABD-8F7506A586E1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FA7CD93B-7494-4AC7-A760-47C67A98C6D5}" type="pres">
      <dgm:prSet presAssocID="{A17B876A-346E-4BAF-8ABD-8F7506A586E1}" presName="Parent" presStyleLbl="revTx" presStyleIdx="3" presStyleCnt="7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7ED89C9-108B-4511-B959-B633E49532A8}" type="pres">
      <dgm:prSet presAssocID="{994988C8-66C4-4580-8011-58B6F8D86512}" presName="sibTrans" presStyleCnt="0"/>
      <dgm:spPr/>
    </dgm:pt>
    <dgm:pt modelId="{31E3BB81-7E65-48B2-A8B7-664307A0BF54}" type="pres">
      <dgm:prSet presAssocID="{D1CA9A60-57DD-4F7A-B26C-43ACA007B7E0}" presName="composite" presStyleCnt="0">
        <dgm:presLayoutVars>
          <dgm:chMax val="1"/>
          <dgm:chPref val="1"/>
        </dgm:presLayoutVars>
      </dgm:prSet>
      <dgm:spPr/>
    </dgm:pt>
    <dgm:pt modelId="{429B0C2A-1319-4F8F-8AFE-7975905FD0C6}" type="pres">
      <dgm:prSet presAssocID="{D1CA9A60-57DD-4F7A-B26C-43ACA007B7E0}" presName="Accent" presStyleLbl="trAlignAcc1" presStyleIdx="4" presStyleCnt="7">
        <dgm:presLayoutVars>
          <dgm:chMax val="0"/>
          <dgm:chPref val="0"/>
        </dgm:presLayoutVars>
      </dgm:prSet>
      <dgm:spPr/>
    </dgm:pt>
    <dgm:pt modelId="{B48A8D9F-41AF-4F6A-A86A-4C39294D5A86}" type="pres">
      <dgm:prSet presAssocID="{D1CA9A60-57DD-4F7A-B26C-43ACA007B7E0}" presName="Image" presStyleLbl="alignImgPlace1" presStyleIdx="4" presStyleCnt="7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</dgm:spPr>
      <dgm:extLst>
        <a:ext uri="{E40237B7-FDA0-4F09-8148-C483321AD2D9}">
          <dgm14:cNvPr xmlns:dgm14="http://schemas.microsoft.com/office/drawing/2010/diagram" id="0" name="" descr="https://media-gru2-2.cdn.whatsapp.net/v/t61.24694-24/439401828_1024828072366028_8848765371061528745_n.jpg?ccb=11-4&amp;oh=01_Q5AaIDYsyEn9r-0Uax0Hg_ZcoOCk1JaE_1a1OY5DZ2jvRBpX&amp;oe=6723A4F6&amp;_nc_sid=5e03e0&amp;_nc_cat=108">
            <a:extLst>
              <a:ext uri="{FF2B5EF4-FFF2-40B4-BE49-F238E27FC236}">
                <a16:creationId xmlns:a16="http://schemas.microsoft.com/office/drawing/2014/main" id="{7F744AC2-1BE1-422C-AB02-E844CFA37993}"/>
              </a:ext>
            </a:extLst>
          </dgm14:cNvPr>
        </a:ext>
      </dgm:extLst>
    </dgm:pt>
    <dgm:pt modelId="{5C4DCAB1-B91C-4E3B-812D-217EC79425F6}" type="pres">
      <dgm:prSet presAssocID="{D1CA9A60-57DD-4F7A-B26C-43ACA007B7E0}" presName="ChildComposite" presStyleCnt="0"/>
      <dgm:spPr/>
    </dgm:pt>
    <dgm:pt modelId="{271B8463-D1D8-48FD-AA24-DAD66BB4D6AB}" type="pres">
      <dgm:prSet presAssocID="{D1CA9A60-57DD-4F7A-B26C-43ACA007B7E0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D840DDB2-B3C2-45B1-93C4-8E244AA3F864}" type="pres">
      <dgm:prSet presAssocID="{D1CA9A60-57DD-4F7A-B26C-43ACA007B7E0}" presName="Parent" presStyleLbl="revTx" presStyleIdx="4" presStyleCnt="7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7D19DCA-1ACD-4D17-BBC9-4CBB51329CE8}" type="pres">
      <dgm:prSet presAssocID="{F744D436-3C5B-40ED-AC02-FB7F460300D0}" presName="sibTrans" presStyleCnt="0"/>
      <dgm:spPr/>
    </dgm:pt>
    <dgm:pt modelId="{70BCCA7A-2038-4FFE-B9AE-F28A1B3DACBE}" type="pres">
      <dgm:prSet presAssocID="{B50135A1-C194-4885-913E-E0A73B4D7561}" presName="composite" presStyleCnt="0">
        <dgm:presLayoutVars>
          <dgm:chMax val="1"/>
          <dgm:chPref val="1"/>
        </dgm:presLayoutVars>
      </dgm:prSet>
      <dgm:spPr/>
    </dgm:pt>
    <dgm:pt modelId="{CFDF6328-355A-44B9-951E-434218C818F2}" type="pres">
      <dgm:prSet presAssocID="{B50135A1-C194-4885-913E-E0A73B4D7561}" presName="Accent" presStyleLbl="trAlignAcc1" presStyleIdx="5" presStyleCnt="7">
        <dgm:presLayoutVars>
          <dgm:chMax val="0"/>
          <dgm:chPref val="0"/>
        </dgm:presLayoutVars>
      </dgm:prSet>
      <dgm:spPr/>
    </dgm:pt>
    <dgm:pt modelId="{DFE49F1C-5098-4011-9730-29D70E1436ED}" type="pres">
      <dgm:prSet presAssocID="{B50135A1-C194-4885-913E-E0A73B4D7561}" presName="Image" presStyleLbl="alignImgPlace1" presStyleIdx="5" presStyleCnt="7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</dgm:spPr>
    </dgm:pt>
    <dgm:pt modelId="{07BF529F-399E-49E4-8A6A-777F2BB2BBAE}" type="pres">
      <dgm:prSet presAssocID="{B50135A1-C194-4885-913E-E0A73B4D7561}" presName="ChildComposite" presStyleCnt="0"/>
      <dgm:spPr/>
    </dgm:pt>
    <dgm:pt modelId="{0EF305DF-2662-4782-82FC-C05ED9E011BB}" type="pres">
      <dgm:prSet presAssocID="{B50135A1-C194-4885-913E-E0A73B4D7561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6781BBC5-62CE-4E89-92C8-B547C3662C28}" type="pres">
      <dgm:prSet presAssocID="{B50135A1-C194-4885-913E-E0A73B4D7561}" presName="Parent" presStyleLbl="revTx" presStyleIdx="5" presStyleCnt="7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5788928-02D2-4CF1-8758-6C36167207DE}" type="pres">
      <dgm:prSet presAssocID="{2A5D918D-F8FA-494C-AA92-B4F0A1289218}" presName="sibTrans" presStyleCnt="0"/>
      <dgm:spPr/>
    </dgm:pt>
    <dgm:pt modelId="{8835A5F3-2563-4492-AC4F-A6E5B4667E53}" type="pres">
      <dgm:prSet presAssocID="{5819926D-DF72-4518-A01E-4BCB3B650952}" presName="composite" presStyleCnt="0">
        <dgm:presLayoutVars>
          <dgm:chMax val="1"/>
          <dgm:chPref val="1"/>
        </dgm:presLayoutVars>
      </dgm:prSet>
      <dgm:spPr/>
    </dgm:pt>
    <dgm:pt modelId="{37AECE1B-A4C6-421C-A9ED-1FDEFA720AB1}" type="pres">
      <dgm:prSet presAssocID="{5819926D-DF72-4518-A01E-4BCB3B650952}" presName="Accent" presStyleLbl="trAlignAcc1" presStyleIdx="6" presStyleCnt="7">
        <dgm:presLayoutVars>
          <dgm:chMax val="0"/>
          <dgm:chPref val="0"/>
        </dgm:presLayoutVars>
      </dgm:prSet>
      <dgm:spPr/>
    </dgm:pt>
    <dgm:pt modelId="{A80BB4AC-7A48-4DCA-A896-F0E8CF8F939B}" type="pres">
      <dgm:prSet presAssocID="{5819926D-DF72-4518-A01E-4BCB3B650952}" presName="Image" presStyleLbl="alignImgPlace1" presStyleIdx="6" presStyleCnt="7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</dgm:spPr>
    </dgm:pt>
    <dgm:pt modelId="{C58E3599-CE72-4FF8-9633-4E5060843EE9}" type="pres">
      <dgm:prSet presAssocID="{5819926D-DF72-4518-A01E-4BCB3B650952}" presName="ChildComposite" presStyleCnt="0"/>
      <dgm:spPr/>
    </dgm:pt>
    <dgm:pt modelId="{996737DE-EBC6-4F1B-B468-8D774251EE1A}" type="pres">
      <dgm:prSet presAssocID="{5819926D-DF72-4518-A01E-4BCB3B650952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3C39A1B1-085A-498E-808A-D834AAD0AE60}" type="pres">
      <dgm:prSet presAssocID="{5819926D-DF72-4518-A01E-4BCB3B650952}" presName="Parent" presStyleLbl="revTx" presStyleIdx="6" presStyleCnt="7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7A268D02-062D-434D-8657-965BE314F1DB}" srcId="{A9ECB097-8F3A-46EF-A416-2D77D228BDA9}" destId="{A17B876A-346E-4BAF-8ABD-8F7506A586E1}" srcOrd="3" destOrd="0" parTransId="{2206C3FA-6393-427F-8206-44918ACBB268}" sibTransId="{994988C8-66C4-4580-8011-58B6F8D86512}"/>
    <dgm:cxn modelId="{CB78E9C7-8019-48F3-A527-182989B70517}" srcId="{A9ECB097-8F3A-46EF-A416-2D77D228BDA9}" destId="{A616CB85-E570-4724-89B5-91AA5E60DE84}" srcOrd="0" destOrd="0" parTransId="{EBA713C1-F1A4-40D7-BF92-7A7DA92623C7}" sibTransId="{32394125-1A13-41A2-9251-9C6837EC8B14}"/>
    <dgm:cxn modelId="{59A1023C-7414-4E97-8547-25E1DEA34585}" type="presOf" srcId="{CF6DA1FD-DCA7-4CA5-AAA1-51F856B2EEE7}" destId="{2552371D-962B-4853-8E4E-B8CB1BC035D8}" srcOrd="0" destOrd="0" presId="urn:microsoft.com/office/officeart/2008/layout/CaptionedPictures"/>
    <dgm:cxn modelId="{691D7214-6E4A-4F5A-A97C-BC53601E4C9A}" srcId="{A9ECB097-8F3A-46EF-A416-2D77D228BDA9}" destId="{ADFD0BD5-8BD0-49B5-ABDE-9A3CAA7EE9CB}" srcOrd="2" destOrd="0" parTransId="{F414A422-CFF7-4181-9B01-CB9106DC919C}" sibTransId="{FB37CE46-82A3-4DCE-9F8D-26A2DCE3923B}"/>
    <dgm:cxn modelId="{14916E95-CB40-4394-B1FA-8BC734CDFF8B}" type="presOf" srcId="{5819926D-DF72-4518-A01E-4BCB3B650952}" destId="{3C39A1B1-085A-498E-808A-D834AAD0AE60}" srcOrd="0" destOrd="0" presId="urn:microsoft.com/office/officeart/2008/layout/CaptionedPictures"/>
    <dgm:cxn modelId="{819E5286-4169-433D-A6EB-F91684DCB5F8}" type="presOf" srcId="{A9ECB097-8F3A-46EF-A416-2D77D228BDA9}" destId="{5DA4F94B-6CE6-4D47-8CA2-111ADCC7C210}" srcOrd="0" destOrd="0" presId="urn:microsoft.com/office/officeart/2008/layout/CaptionedPictures"/>
    <dgm:cxn modelId="{D608EA3A-8D24-4E0B-AFDF-B12CD0D3BE7E}" srcId="{A9ECB097-8F3A-46EF-A416-2D77D228BDA9}" destId="{5819926D-DF72-4518-A01E-4BCB3B650952}" srcOrd="6" destOrd="0" parTransId="{4FD41A61-E09D-4786-99B0-70877724DD21}" sibTransId="{ED300A14-0C69-42B9-ABE8-B8DE19364D5E}"/>
    <dgm:cxn modelId="{45E170B0-56DA-4689-8A50-294888552435}" type="presOf" srcId="{D1CA9A60-57DD-4F7A-B26C-43ACA007B7E0}" destId="{D840DDB2-B3C2-45B1-93C4-8E244AA3F864}" srcOrd="0" destOrd="0" presId="urn:microsoft.com/office/officeart/2008/layout/CaptionedPictures"/>
    <dgm:cxn modelId="{CC9F361A-3643-4897-8B99-18DC2BC0595F}" type="presOf" srcId="{ADFD0BD5-8BD0-49B5-ABDE-9A3CAA7EE9CB}" destId="{59A9DEBB-F413-4576-8148-659C3D4F6F6F}" srcOrd="0" destOrd="0" presId="urn:microsoft.com/office/officeart/2008/layout/CaptionedPictures"/>
    <dgm:cxn modelId="{262D1349-FE13-44A8-B89A-587F30C36783}" srcId="{A9ECB097-8F3A-46EF-A416-2D77D228BDA9}" destId="{D1CA9A60-57DD-4F7A-B26C-43ACA007B7E0}" srcOrd="4" destOrd="0" parTransId="{EA31E547-1A36-4564-9F74-EDFA201E3E17}" sibTransId="{F744D436-3C5B-40ED-AC02-FB7F460300D0}"/>
    <dgm:cxn modelId="{68373591-6149-48B1-834E-4167D65C8608}" type="presOf" srcId="{A17B876A-346E-4BAF-8ABD-8F7506A586E1}" destId="{FA7CD93B-7494-4AC7-A760-47C67A98C6D5}" srcOrd="0" destOrd="0" presId="urn:microsoft.com/office/officeart/2008/layout/CaptionedPictures"/>
    <dgm:cxn modelId="{9EA63519-03AF-4E28-9BC5-DC29A3C07CE6}" type="presOf" srcId="{B50135A1-C194-4885-913E-E0A73B4D7561}" destId="{6781BBC5-62CE-4E89-92C8-B547C3662C28}" srcOrd="0" destOrd="0" presId="urn:microsoft.com/office/officeart/2008/layout/CaptionedPictures"/>
    <dgm:cxn modelId="{8979F0FD-BECE-49BC-883C-883E7692DEF7}" type="presOf" srcId="{A616CB85-E570-4724-89B5-91AA5E60DE84}" destId="{D8A92D75-9893-4E96-9838-DD219E06570E}" srcOrd="0" destOrd="0" presId="urn:microsoft.com/office/officeart/2008/layout/CaptionedPictures"/>
    <dgm:cxn modelId="{4EAFF322-81C9-43C6-99A7-9E2165CB1B16}" srcId="{A9ECB097-8F3A-46EF-A416-2D77D228BDA9}" destId="{CF6DA1FD-DCA7-4CA5-AAA1-51F856B2EEE7}" srcOrd="1" destOrd="0" parTransId="{E5E111BA-D95C-4A91-BB09-064CF4B46EEA}" sibTransId="{06438DC8-83F3-4FF1-AE17-208D053C1493}"/>
    <dgm:cxn modelId="{574CFA6D-96CD-45CF-BAF7-D0090861C54D}" srcId="{A9ECB097-8F3A-46EF-A416-2D77D228BDA9}" destId="{B50135A1-C194-4885-913E-E0A73B4D7561}" srcOrd="5" destOrd="0" parTransId="{5069FB98-300C-4769-B985-F8299F5360CB}" sibTransId="{2A5D918D-F8FA-494C-AA92-B4F0A1289218}"/>
    <dgm:cxn modelId="{9FDAACC6-701E-498B-8BF9-4F64F5775CA3}" type="presParOf" srcId="{5DA4F94B-6CE6-4D47-8CA2-111ADCC7C210}" destId="{C11207F0-E785-4D2B-A888-B9AB0F9191BF}" srcOrd="0" destOrd="0" presId="urn:microsoft.com/office/officeart/2008/layout/CaptionedPictures"/>
    <dgm:cxn modelId="{E0DAC101-B7EC-4F7A-81E3-C423354A2936}" type="presParOf" srcId="{C11207F0-E785-4D2B-A888-B9AB0F9191BF}" destId="{6F139510-F01C-4504-BF7A-C66933EEEA56}" srcOrd="0" destOrd="0" presId="urn:microsoft.com/office/officeart/2008/layout/CaptionedPictures"/>
    <dgm:cxn modelId="{2321E1F4-598C-420D-B07C-E67D8578C53D}" type="presParOf" srcId="{C11207F0-E785-4D2B-A888-B9AB0F9191BF}" destId="{D61CB0B8-4DBE-46CF-9D74-A577300CCC78}" srcOrd="1" destOrd="0" presId="urn:microsoft.com/office/officeart/2008/layout/CaptionedPictures"/>
    <dgm:cxn modelId="{513349D5-9738-4396-92CC-3178DEC9253E}" type="presParOf" srcId="{C11207F0-E785-4D2B-A888-B9AB0F9191BF}" destId="{7F6F7DD1-D612-4644-BCE8-4752BD239D09}" srcOrd="2" destOrd="0" presId="urn:microsoft.com/office/officeart/2008/layout/CaptionedPictures"/>
    <dgm:cxn modelId="{BF91D971-8D9C-4863-A715-2E337EE1B19C}" type="presParOf" srcId="{7F6F7DD1-D612-4644-BCE8-4752BD239D09}" destId="{70CF2577-7A20-4244-8518-FBAB71166B2E}" srcOrd="0" destOrd="0" presId="urn:microsoft.com/office/officeart/2008/layout/CaptionedPictures"/>
    <dgm:cxn modelId="{895DE2D1-B6F0-42B0-90B8-55A7CDAE52F2}" type="presParOf" srcId="{7F6F7DD1-D612-4644-BCE8-4752BD239D09}" destId="{D8A92D75-9893-4E96-9838-DD219E06570E}" srcOrd="1" destOrd="0" presId="urn:microsoft.com/office/officeart/2008/layout/CaptionedPictures"/>
    <dgm:cxn modelId="{90182764-95DA-4C01-942A-B1F4A667DB4D}" type="presParOf" srcId="{5DA4F94B-6CE6-4D47-8CA2-111ADCC7C210}" destId="{54FD9FB1-15F2-4F96-B0D9-FA3C6914CF80}" srcOrd="1" destOrd="0" presId="urn:microsoft.com/office/officeart/2008/layout/CaptionedPictures"/>
    <dgm:cxn modelId="{87AC3F48-0FE5-4CBA-93C3-6AC4113A9C9B}" type="presParOf" srcId="{5DA4F94B-6CE6-4D47-8CA2-111ADCC7C210}" destId="{9614A040-99E2-436F-A1A3-E5D051B82F78}" srcOrd="2" destOrd="0" presId="urn:microsoft.com/office/officeart/2008/layout/CaptionedPictures"/>
    <dgm:cxn modelId="{E8E8D173-032D-4669-A2C2-C7A96A791982}" type="presParOf" srcId="{9614A040-99E2-436F-A1A3-E5D051B82F78}" destId="{9A4D05E3-00BD-46AB-A8A0-5B243F6F592D}" srcOrd="0" destOrd="0" presId="urn:microsoft.com/office/officeart/2008/layout/CaptionedPictures"/>
    <dgm:cxn modelId="{AED71D71-0D09-4BBC-A567-81579A0F8412}" type="presParOf" srcId="{9614A040-99E2-436F-A1A3-E5D051B82F78}" destId="{9939A64C-C1AE-4ACF-A087-7E3A38241F54}" srcOrd="1" destOrd="0" presId="urn:microsoft.com/office/officeart/2008/layout/CaptionedPictures"/>
    <dgm:cxn modelId="{394FC81F-06D4-4DC1-9FEB-1CA6B5760D2A}" type="presParOf" srcId="{9614A040-99E2-436F-A1A3-E5D051B82F78}" destId="{2C56C698-6F5D-472E-801D-89A2912DA132}" srcOrd="2" destOrd="0" presId="urn:microsoft.com/office/officeart/2008/layout/CaptionedPictures"/>
    <dgm:cxn modelId="{DE3F22FB-1E42-4B8D-B943-16D8D10ACB6B}" type="presParOf" srcId="{2C56C698-6F5D-472E-801D-89A2912DA132}" destId="{C52398CD-FA6D-4960-9303-C40DF2FC0186}" srcOrd="0" destOrd="0" presId="urn:microsoft.com/office/officeart/2008/layout/CaptionedPictures"/>
    <dgm:cxn modelId="{3CC7650E-5E2E-4378-A8E6-0F2E67E5798C}" type="presParOf" srcId="{2C56C698-6F5D-472E-801D-89A2912DA132}" destId="{2552371D-962B-4853-8E4E-B8CB1BC035D8}" srcOrd="1" destOrd="0" presId="urn:microsoft.com/office/officeart/2008/layout/CaptionedPictures"/>
    <dgm:cxn modelId="{07136522-635A-4ED4-A30B-E31D8AA9DD87}" type="presParOf" srcId="{5DA4F94B-6CE6-4D47-8CA2-111ADCC7C210}" destId="{A5CA372A-15BD-4837-B6DD-3EF2EE0F73BF}" srcOrd="3" destOrd="0" presId="urn:microsoft.com/office/officeart/2008/layout/CaptionedPictures"/>
    <dgm:cxn modelId="{09F3A167-35BC-41DA-A067-23E9404240FF}" type="presParOf" srcId="{5DA4F94B-6CE6-4D47-8CA2-111ADCC7C210}" destId="{F5D152BD-7109-43CC-BF35-EFA5A485256F}" srcOrd="4" destOrd="0" presId="urn:microsoft.com/office/officeart/2008/layout/CaptionedPictures"/>
    <dgm:cxn modelId="{C04C1B4E-CE85-4CB1-8774-75128D94022D}" type="presParOf" srcId="{F5D152BD-7109-43CC-BF35-EFA5A485256F}" destId="{23CE8ABA-D511-4410-8C48-9F12EDFB080D}" srcOrd="0" destOrd="0" presId="urn:microsoft.com/office/officeart/2008/layout/CaptionedPictures"/>
    <dgm:cxn modelId="{9F9840D1-9E86-4BDF-91F1-D06C7A15C1E4}" type="presParOf" srcId="{F5D152BD-7109-43CC-BF35-EFA5A485256F}" destId="{CA0A3829-7D96-4482-883C-96E48075A59A}" srcOrd="1" destOrd="0" presId="urn:microsoft.com/office/officeart/2008/layout/CaptionedPictures"/>
    <dgm:cxn modelId="{D2878EAC-64DA-432F-B51A-68727B7915B7}" type="presParOf" srcId="{F5D152BD-7109-43CC-BF35-EFA5A485256F}" destId="{335F77F0-CDA6-4760-A66B-DB4C3C08DE33}" srcOrd="2" destOrd="0" presId="urn:microsoft.com/office/officeart/2008/layout/CaptionedPictures"/>
    <dgm:cxn modelId="{105F8055-52C9-4D8E-AD67-182D2B70DD8B}" type="presParOf" srcId="{335F77F0-CDA6-4760-A66B-DB4C3C08DE33}" destId="{E3B46C3A-EB0B-40DF-8EBF-D8A966770956}" srcOrd="0" destOrd="0" presId="urn:microsoft.com/office/officeart/2008/layout/CaptionedPictures"/>
    <dgm:cxn modelId="{0A0B0606-5561-4426-9270-D6FC44C27CAB}" type="presParOf" srcId="{335F77F0-CDA6-4760-A66B-DB4C3C08DE33}" destId="{59A9DEBB-F413-4576-8148-659C3D4F6F6F}" srcOrd="1" destOrd="0" presId="urn:microsoft.com/office/officeart/2008/layout/CaptionedPictures"/>
    <dgm:cxn modelId="{6B4DDD56-3ED4-4179-9CE4-B26AA9CED133}" type="presParOf" srcId="{5DA4F94B-6CE6-4D47-8CA2-111ADCC7C210}" destId="{8986A51A-19AA-4606-854D-48B6630F75A6}" srcOrd="5" destOrd="0" presId="urn:microsoft.com/office/officeart/2008/layout/CaptionedPictures"/>
    <dgm:cxn modelId="{2CCA4AA1-854C-458D-9CA4-2BB173185114}" type="presParOf" srcId="{5DA4F94B-6CE6-4D47-8CA2-111ADCC7C210}" destId="{54929CC2-9DA7-499F-A19B-963C9CBA3A61}" srcOrd="6" destOrd="0" presId="urn:microsoft.com/office/officeart/2008/layout/CaptionedPictures"/>
    <dgm:cxn modelId="{F96D6879-9D4F-40CF-821C-B99C070D9B1D}" type="presParOf" srcId="{54929CC2-9DA7-499F-A19B-963C9CBA3A61}" destId="{05E8662E-67AF-4C13-B570-CF788B8C3B3D}" srcOrd="0" destOrd="0" presId="urn:microsoft.com/office/officeart/2008/layout/CaptionedPictures"/>
    <dgm:cxn modelId="{99D5217E-E9B8-4855-85DC-1C348F7D5842}" type="presParOf" srcId="{54929CC2-9DA7-499F-A19B-963C9CBA3A61}" destId="{6E60BCBF-31B3-438C-A99E-F490BD8C84FE}" srcOrd="1" destOrd="0" presId="urn:microsoft.com/office/officeart/2008/layout/CaptionedPictures"/>
    <dgm:cxn modelId="{F4756043-4341-44AE-9539-17DE6291697D}" type="presParOf" srcId="{54929CC2-9DA7-499F-A19B-963C9CBA3A61}" destId="{8EF6635F-3109-47B5-AA33-740161E33C96}" srcOrd="2" destOrd="0" presId="urn:microsoft.com/office/officeart/2008/layout/CaptionedPictures"/>
    <dgm:cxn modelId="{13515740-2678-425E-95C4-EF9685832AE9}" type="presParOf" srcId="{8EF6635F-3109-47B5-AA33-740161E33C96}" destId="{5E343563-3CC3-4875-A5BD-E5E2A31DCEA1}" srcOrd="0" destOrd="0" presId="urn:microsoft.com/office/officeart/2008/layout/CaptionedPictures"/>
    <dgm:cxn modelId="{25D9F656-D08F-4F62-B438-DDDC02B1E965}" type="presParOf" srcId="{8EF6635F-3109-47B5-AA33-740161E33C96}" destId="{FA7CD93B-7494-4AC7-A760-47C67A98C6D5}" srcOrd="1" destOrd="0" presId="urn:microsoft.com/office/officeart/2008/layout/CaptionedPictures"/>
    <dgm:cxn modelId="{86C5DE0A-C245-42E2-B4EC-5397C1523D38}" type="presParOf" srcId="{5DA4F94B-6CE6-4D47-8CA2-111ADCC7C210}" destId="{47ED89C9-108B-4511-B959-B633E49532A8}" srcOrd="7" destOrd="0" presId="urn:microsoft.com/office/officeart/2008/layout/CaptionedPictures"/>
    <dgm:cxn modelId="{2CFC0C1A-61C3-4518-9B04-BA6AE0C27935}" type="presParOf" srcId="{5DA4F94B-6CE6-4D47-8CA2-111ADCC7C210}" destId="{31E3BB81-7E65-48B2-A8B7-664307A0BF54}" srcOrd="8" destOrd="0" presId="urn:microsoft.com/office/officeart/2008/layout/CaptionedPictures"/>
    <dgm:cxn modelId="{414F6BDD-3AB4-4B3D-80C6-E52BC4E40B6D}" type="presParOf" srcId="{31E3BB81-7E65-48B2-A8B7-664307A0BF54}" destId="{429B0C2A-1319-4F8F-8AFE-7975905FD0C6}" srcOrd="0" destOrd="0" presId="urn:microsoft.com/office/officeart/2008/layout/CaptionedPictures"/>
    <dgm:cxn modelId="{8DF31961-EB08-4011-AF9A-45A6AE22EB2A}" type="presParOf" srcId="{31E3BB81-7E65-48B2-A8B7-664307A0BF54}" destId="{B48A8D9F-41AF-4F6A-A86A-4C39294D5A86}" srcOrd="1" destOrd="0" presId="urn:microsoft.com/office/officeart/2008/layout/CaptionedPictures"/>
    <dgm:cxn modelId="{FD1936A0-3E48-4B37-BABA-3F553E95C010}" type="presParOf" srcId="{31E3BB81-7E65-48B2-A8B7-664307A0BF54}" destId="{5C4DCAB1-B91C-4E3B-812D-217EC79425F6}" srcOrd="2" destOrd="0" presId="urn:microsoft.com/office/officeart/2008/layout/CaptionedPictures"/>
    <dgm:cxn modelId="{79E05072-E83C-4E9F-ADAE-5B6AF5BCD85F}" type="presParOf" srcId="{5C4DCAB1-B91C-4E3B-812D-217EC79425F6}" destId="{271B8463-D1D8-48FD-AA24-DAD66BB4D6AB}" srcOrd="0" destOrd="0" presId="urn:microsoft.com/office/officeart/2008/layout/CaptionedPictures"/>
    <dgm:cxn modelId="{C57E8779-3363-4796-AAD9-D7E60E36B01A}" type="presParOf" srcId="{5C4DCAB1-B91C-4E3B-812D-217EC79425F6}" destId="{D840DDB2-B3C2-45B1-93C4-8E244AA3F864}" srcOrd="1" destOrd="0" presId="urn:microsoft.com/office/officeart/2008/layout/CaptionedPictures"/>
    <dgm:cxn modelId="{C055CF7D-6546-4E1C-814B-75A20120A3A2}" type="presParOf" srcId="{5DA4F94B-6CE6-4D47-8CA2-111ADCC7C210}" destId="{97D19DCA-1ACD-4D17-BBC9-4CBB51329CE8}" srcOrd="9" destOrd="0" presId="urn:microsoft.com/office/officeart/2008/layout/CaptionedPictures"/>
    <dgm:cxn modelId="{6D5C9985-DCCC-4ABE-B80F-CC9009470CFF}" type="presParOf" srcId="{5DA4F94B-6CE6-4D47-8CA2-111ADCC7C210}" destId="{70BCCA7A-2038-4FFE-B9AE-F28A1B3DACBE}" srcOrd="10" destOrd="0" presId="urn:microsoft.com/office/officeart/2008/layout/CaptionedPictures"/>
    <dgm:cxn modelId="{1D54727D-9C50-456A-92F0-E5583825C0FF}" type="presParOf" srcId="{70BCCA7A-2038-4FFE-B9AE-F28A1B3DACBE}" destId="{CFDF6328-355A-44B9-951E-434218C818F2}" srcOrd="0" destOrd="0" presId="urn:microsoft.com/office/officeart/2008/layout/CaptionedPictures"/>
    <dgm:cxn modelId="{06BC4680-8F76-41C0-8B7D-AA0E19B45512}" type="presParOf" srcId="{70BCCA7A-2038-4FFE-B9AE-F28A1B3DACBE}" destId="{DFE49F1C-5098-4011-9730-29D70E1436ED}" srcOrd="1" destOrd="0" presId="urn:microsoft.com/office/officeart/2008/layout/CaptionedPictures"/>
    <dgm:cxn modelId="{FC286596-32EE-45FE-8ED6-830F64E42917}" type="presParOf" srcId="{70BCCA7A-2038-4FFE-B9AE-F28A1B3DACBE}" destId="{07BF529F-399E-49E4-8A6A-777F2BB2BBAE}" srcOrd="2" destOrd="0" presId="urn:microsoft.com/office/officeart/2008/layout/CaptionedPictures"/>
    <dgm:cxn modelId="{95E7EFC1-8363-4888-9381-F166517A47AC}" type="presParOf" srcId="{07BF529F-399E-49E4-8A6A-777F2BB2BBAE}" destId="{0EF305DF-2662-4782-82FC-C05ED9E011BB}" srcOrd="0" destOrd="0" presId="urn:microsoft.com/office/officeart/2008/layout/CaptionedPictures"/>
    <dgm:cxn modelId="{3FBD7711-7EAF-4D45-A48E-DA0181B36C54}" type="presParOf" srcId="{07BF529F-399E-49E4-8A6A-777F2BB2BBAE}" destId="{6781BBC5-62CE-4E89-92C8-B547C3662C28}" srcOrd="1" destOrd="0" presId="urn:microsoft.com/office/officeart/2008/layout/CaptionedPictures"/>
    <dgm:cxn modelId="{3608350C-3B5A-4FFB-AC54-74173192D744}" type="presParOf" srcId="{5DA4F94B-6CE6-4D47-8CA2-111ADCC7C210}" destId="{E5788928-02D2-4CF1-8758-6C36167207DE}" srcOrd="11" destOrd="0" presId="urn:microsoft.com/office/officeart/2008/layout/CaptionedPictures"/>
    <dgm:cxn modelId="{72409575-F910-4BC9-9B8D-C104759C1534}" type="presParOf" srcId="{5DA4F94B-6CE6-4D47-8CA2-111ADCC7C210}" destId="{8835A5F3-2563-4492-AC4F-A6E5B4667E53}" srcOrd="12" destOrd="0" presId="urn:microsoft.com/office/officeart/2008/layout/CaptionedPictures"/>
    <dgm:cxn modelId="{160AA0EE-1850-456A-B13C-A445445DDB85}" type="presParOf" srcId="{8835A5F3-2563-4492-AC4F-A6E5B4667E53}" destId="{37AECE1B-A4C6-421C-A9ED-1FDEFA720AB1}" srcOrd="0" destOrd="0" presId="urn:microsoft.com/office/officeart/2008/layout/CaptionedPictures"/>
    <dgm:cxn modelId="{9B6ED7A0-FC3B-42EA-BC05-9861DF93C0EF}" type="presParOf" srcId="{8835A5F3-2563-4492-AC4F-A6E5B4667E53}" destId="{A80BB4AC-7A48-4DCA-A896-F0E8CF8F939B}" srcOrd="1" destOrd="0" presId="urn:microsoft.com/office/officeart/2008/layout/CaptionedPictures"/>
    <dgm:cxn modelId="{08BE65C2-429B-4B20-91F3-60A3D97D0DCF}" type="presParOf" srcId="{8835A5F3-2563-4492-AC4F-A6E5B4667E53}" destId="{C58E3599-CE72-4FF8-9633-4E5060843EE9}" srcOrd="2" destOrd="0" presId="urn:microsoft.com/office/officeart/2008/layout/CaptionedPictures"/>
    <dgm:cxn modelId="{00AF433A-121B-4E74-8793-C9A19FD42F72}" type="presParOf" srcId="{C58E3599-CE72-4FF8-9633-4E5060843EE9}" destId="{996737DE-EBC6-4F1B-B468-8D774251EE1A}" srcOrd="0" destOrd="0" presId="urn:microsoft.com/office/officeart/2008/layout/CaptionedPictures"/>
    <dgm:cxn modelId="{A4F9AB75-3285-4511-A1D4-9392F3DF3502}" type="presParOf" srcId="{C58E3599-CE72-4FF8-9633-4E5060843EE9}" destId="{3C39A1B1-085A-498E-808A-D834AAD0AE60}" srcOrd="1" destOrd="0" presId="urn:microsoft.com/office/officeart/2008/layout/CaptionedPicture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139510-F01C-4504-BF7A-C66933EEEA56}">
      <dsp:nvSpPr>
        <dsp:cNvPr id="0" name=""/>
        <dsp:cNvSpPr/>
      </dsp:nvSpPr>
      <dsp:spPr>
        <a:xfrm>
          <a:off x="8953184" y="152250"/>
          <a:ext cx="2302213" cy="2708486"/>
        </a:xfrm>
        <a:prstGeom prst="rect">
          <a:avLst/>
        </a:prstGeom>
        <a:solidFill>
          <a:schemeClr val="dk1">
            <a:alpha val="4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1CB0B8-4DBE-46CF-9D74-A577300CCC78}">
      <dsp:nvSpPr>
        <dsp:cNvPr id="0" name=""/>
        <dsp:cNvSpPr/>
      </dsp:nvSpPr>
      <dsp:spPr>
        <a:xfrm>
          <a:off x="9068294" y="260590"/>
          <a:ext cx="2071991" cy="1760516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A92D75-9893-4E96-9838-DD219E06570E}">
      <dsp:nvSpPr>
        <dsp:cNvPr id="0" name=""/>
        <dsp:cNvSpPr/>
      </dsp:nvSpPr>
      <dsp:spPr>
        <a:xfrm>
          <a:off x="9068294" y="2021106"/>
          <a:ext cx="2071991" cy="7312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kern="1200" dirty="0"/>
            <a:t>José Rafael</a:t>
          </a:r>
        </a:p>
      </dsp:txBody>
      <dsp:txXfrm>
        <a:off x="9068294" y="2021106"/>
        <a:ext cx="2071991" cy="731291"/>
      </dsp:txXfrm>
    </dsp:sp>
    <dsp:sp modelId="{9A4D05E3-00BD-46AB-A8A0-5B243F6F592D}">
      <dsp:nvSpPr>
        <dsp:cNvPr id="0" name=""/>
        <dsp:cNvSpPr/>
      </dsp:nvSpPr>
      <dsp:spPr>
        <a:xfrm>
          <a:off x="6118344" y="152250"/>
          <a:ext cx="2302213" cy="2708486"/>
        </a:xfrm>
        <a:prstGeom prst="rect">
          <a:avLst/>
        </a:prstGeom>
        <a:solidFill>
          <a:schemeClr val="dk1">
            <a:alpha val="4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39A64C-C1AE-4ACF-A087-7E3A38241F54}">
      <dsp:nvSpPr>
        <dsp:cNvPr id="0" name=""/>
        <dsp:cNvSpPr/>
      </dsp:nvSpPr>
      <dsp:spPr>
        <a:xfrm>
          <a:off x="6233455" y="260590"/>
          <a:ext cx="2071991" cy="1760516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52371D-962B-4853-8E4E-B8CB1BC035D8}">
      <dsp:nvSpPr>
        <dsp:cNvPr id="0" name=""/>
        <dsp:cNvSpPr/>
      </dsp:nvSpPr>
      <dsp:spPr>
        <a:xfrm>
          <a:off x="6233455" y="2021106"/>
          <a:ext cx="2071991" cy="7312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kern="1200" dirty="0"/>
            <a:t>Luiz </a:t>
          </a:r>
          <a:r>
            <a:rPr lang="pt-BR" sz="2000" b="1" kern="1200" dirty="0" err="1"/>
            <a:t>Antonio</a:t>
          </a:r>
          <a:endParaRPr lang="pt-BR" sz="2000" b="1" kern="1200" dirty="0"/>
        </a:p>
      </dsp:txBody>
      <dsp:txXfrm>
        <a:off x="6233455" y="2021106"/>
        <a:ext cx="2071991" cy="731291"/>
      </dsp:txXfrm>
    </dsp:sp>
    <dsp:sp modelId="{23CE8ABA-D511-4410-8C48-9F12EDFB080D}">
      <dsp:nvSpPr>
        <dsp:cNvPr id="0" name=""/>
        <dsp:cNvSpPr/>
      </dsp:nvSpPr>
      <dsp:spPr>
        <a:xfrm>
          <a:off x="3283505" y="152250"/>
          <a:ext cx="2302213" cy="2708486"/>
        </a:xfrm>
        <a:prstGeom prst="rect">
          <a:avLst/>
        </a:prstGeom>
        <a:solidFill>
          <a:schemeClr val="dk1">
            <a:alpha val="4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0A3829-7D96-4482-883C-96E48075A59A}">
      <dsp:nvSpPr>
        <dsp:cNvPr id="0" name=""/>
        <dsp:cNvSpPr/>
      </dsp:nvSpPr>
      <dsp:spPr>
        <a:xfrm>
          <a:off x="3398615" y="260590"/>
          <a:ext cx="2071991" cy="1760516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5000" b="-55000"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A9DEBB-F413-4576-8148-659C3D4F6F6F}">
      <dsp:nvSpPr>
        <dsp:cNvPr id="0" name=""/>
        <dsp:cNvSpPr/>
      </dsp:nvSpPr>
      <dsp:spPr>
        <a:xfrm>
          <a:off x="3398615" y="2021106"/>
          <a:ext cx="2071991" cy="7312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kern="1200" dirty="0"/>
            <a:t>Barbara</a:t>
          </a:r>
          <a:r>
            <a:rPr lang="pt-BR" sz="2000" kern="1200" dirty="0"/>
            <a:t> </a:t>
          </a:r>
          <a:r>
            <a:rPr lang="pt-BR" sz="2000" b="1" kern="1200" dirty="0"/>
            <a:t>Leandro</a:t>
          </a:r>
        </a:p>
      </dsp:txBody>
      <dsp:txXfrm>
        <a:off x="3398615" y="2021106"/>
        <a:ext cx="2071991" cy="731291"/>
      </dsp:txXfrm>
    </dsp:sp>
    <dsp:sp modelId="{05E8662E-67AF-4C13-B570-CF788B8C3B3D}">
      <dsp:nvSpPr>
        <dsp:cNvPr id="0" name=""/>
        <dsp:cNvSpPr/>
      </dsp:nvSpPr>
      <dsp:spPr>
        <a:xfrm>
          <a:off x="448665" y="152250"/>
          <a:ext cx="2302213" cy="2708486"/>
        </a:xfrm>
        <a:prstGeom prst="rect">
          <a:avLst/>
        </a:prstGeom>
        <a:solidFill>
          <a:schemeClr val="dk1">
            <a:alpha val="4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60BCBF-31B3-438C-A99E-F490BD8C84FE}">
      <dsp:nvSpPr>
        <dsp:cNvPr id="0" name=""/>
        <dsp:cNvSpPr/>
      </dsp:nvSpPr>
      <dsp:spPr>
        <a:xfrm>
          <a:off x="563776" y="260590"/>
          <a:ext cx="2071991" cy="1760516"/>
        </a:xfrm>
        <a:prstGeom prst="rect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7CD93B-7494-4AC7-A760-47C67A98C6D5}">
      <dsp:nvSpPr>
        <dsp:cNvPr id="0" name=""/>
        <dsp:cNvSpPr/>
      </dsp:nvSpPr>
      <dsp:spPr>
        <a:xfrm>
          <a:off x="563776" y="2021106"/>
          <a:ext cx="2071991" cy="7312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kern="1200" dirty="0"/>
            <a:t>Daniel Moraes</a:t>
          </a:r>
        </a:p>
      </dsp:txBody>
      <dsp:txXfrm>
        <a:off x="563776" y="2021106"/>
        <a:ext cx="2071991" cy="731291"/>
      </dsp:txXfrm>
    </dsp:sp>
    <dsp:sp modelId="{429B0C2A-1319-4F8F-8AFE-7975905FD0C6}">
      <dsp:nvSpPr>
        <dsp:cNvPr id="0" name=""/>
        <dsp:cNvSpPr/>
      </dsp:nvSpPr>
      <dsp:spPr>
        <a:xfrm>
          <a:off x="7535764" y="3090958"/>
          <a:ext cx="2302213" cy="2708486"/>
        </a:xfrm>
        <a:prstGeom prst="rect">
          <a:avLst/>
        </a:prstGeom>
        <a:solidFill>
          <a:schemeClr val="dk1">
            <a:alpha val="4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8A8D9F-41AF-4F6A-A86A-4C39294D5A86}">
      <dsp:nvSpPr>
        <dsp:cNvPr id="0" name=""/>
        <dsp:cNvSpPr/>
      </dsp:nvSpPr>
      <dsp:spPr>
        <a:xfrm>
          <a:off x="7650875" y="3199297"/>
          <a:ext cx="2071991" cy="1760516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40DDB2-B3C2-45B1-93C4-8E244AA3F864}">
      <dsp:nvSpPr>
        <dsp:cNvPr id="0" name=""/>
        <dsp:cNvSpPr/>
      </dsp:nvSpPr>
      <dsp:spPr>
        <a:xfrm>
          <a:off x="7650875" y="4959813"/>
          <a:ext cx="2071991" cy="7312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kern="1200" dirty="0"/>
            <a:t>Luana Santana</a:t>
          </a:r>
        </a:p>
      </dsp:txBody>
      <dsp:txXfrm>
        <a:off x="7650875" y="4959813"/>
        <a:ext cx="2071991" cy="731291"/>
      </dsp:txXfrm>
    </dsp:sp>
    <dsp:sp modelId="{CFDF6328-355A-44B9-951E-434218C818F2}">
      <dsp:nvSpPr>
        <dsp:cNvPr id="0" name=""/>
        <dsp:cNvSpPr/>
      </dsp:nvSpPr>
      <dsp:spPr>
        <a:xfrm>
          <a:off x="4700924" y="3090958"/>
          <a:ext cx="2302213" cy="2708486"/>
        </a:xfrm>
        <a:prstGeom prst="rect">
          <a:avLst/>
        </a:prstGeom>
        <a:solidFill>
          <a:schemeClr val="dk1">
            <a:alpha val="4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E49F1C-5098-4011-9730-29D70E1436ED}">
      <dsp:nvSpPr>
        <dsp:cNvPr id="0" name=""/>
        <dsp:cNvSpPr/>
      </dsp:nvSpPr>
      <dsp:spPr>
        <a:xfrm>
          <a:off x="4816035" y="3199297"/>
          <a:ext cx="2071991" cy="1760516"/>
        </a:xfrm>
        <a:prstGeom prst="rect">
          <a:avLst/>
        </a:prstGeom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81BBC5-62CE-4E89-92C8-B547C3662C28}">
      <dsp:nvSpPr>
        <dsp:cNvPr id="0" name=""/>
        <dsp:cNvSpPr/>
      </dsp:nvSpPr>
      <dsp:spPr>
        <a:xfrm>
          <a:off x="4816035" y="4959813"/>
          <a:ext cx="2071991" cy="7312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kern="1200" dirty="0"/>
            <a:t>Gabrielle Fernandes</a:t>
          </a:r>
        </a:p>
      </dsp:txBody>
      <dsp:txXfrm>
        <a:off x="4816035" y="4959813"/>
        <a:ext cx="2071991" cy="731291"/>
      </dsp:txXfrm>
    </dsp:sp>
    <dsp:sp modelId="{37AECE1B-A4C6-421C-A9ED-1FDEFA720AB1}">
      <dsp:nvSpPr>
        <dsp:cNvPr id="0" name=""/>
        <dsp:cNvSpPr/>
      </dsp:nvSpPr>
      <dsp:spPr>
        <a:xfrm>
          <a:off x="1866085" y="3090958"/>
          <a:ext cx="2302213" cy="2708486"/>
        </a:xfrm>
        <a:prstGeom prst="rect">
          <a:avLst/>
        </a:prstGeom>
        <a:solidFill>
          <a:schemeClr val="dk1">
            <a:alpha val="4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0BB4AC-7A48-4DCA-A896-F0E8CF8F939B}">
      <dsp:nvSpPr>
        <dsp:cNvPr id="0" name=""/>
        <dsp:cNvSpPr/>
      </dsp:nvSpPr>
      <dsp:spPr>
        <a:xfrm>
          <a:off x="1981195" y="3199297"/>
          <a:ext cx="2071991" cy="1760516"/>
        </a:xfrm>
        <a:prstGeom prst="rect">
          <a:avLst/>
        </a:prstGeom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39A1B1-085A-498E-808A-D834AAD0AE60}">
      <dsp:nvSpPr>
        <dsp:cNvPr id="0" name=""/>
        <dsp:cNvSpPr/>
      </dsp:nvSpPr>
      <dsp:spPr>
        <a:xfrm>
          <a:off x="1981195" y="4959813"/>
          <a:ext cx="2071991" cy="7312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kern="1200" dirty="0"/>
            <a:t>Larissa</a:t>
          </a:r>
          <a:r>
            <a:rPr lang="pt-BR" sz="2000" kern="1200" dirty="0"/>
            <a:t> </a:t>
          </a:r>
          <a:r>
            <a:rPr lang="pt-BR" sz="2000" b="1" kern="1200" dirty="0"/>
            <a:t>Bispo</a:t>
          </a:r>
        </a:p>
      </dsp:txBody>
      <dsp:txXfrm>
        <a:off x="1981195" y="4959813"/>
        <a:ext cx="2071991" cy="7312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aptionedPictures">
  <dgm:title val=""/>
  <dgm:desc val=""/>
  <dgm:catLst>
    <dgm:cat type="picture" pri="5000"/>
    <dgm:cat type="pictureconvert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 val="1"/>
          <dgm:chPref val="1"/>
        </dgm:varLst>
        <dgm:alg type="composite">
          <dgm:param type="ar" val="0.85"/>
        </dgm:alg>
        <dgm:shape xmlns:r="http://schemas.openxmlformats.org/officeDocument/2006/relationships" r:blip="">
          <dgm:adjLst/>
        </dgm:shape>
        <dgm:constrLst>
          <dgm:constr type="l" for="ch" forName="Accent" refType="w" fact="0"/>
          <dgm:constr type="t" for="ch" forName="Accent" refType="h" fact="0"/>
          <dgm:constr type="w" for="ch" forName="Accent" refType="w"/>
          <dgm:constr type="h" for="ch" forName="Accent" refType="h"/>
          <dgm:constr type="l" for="ch" forName="Image" refType="w" fact="0.05"/>
          <dgm:constr type="t" for="ch" forName="Image" refType="h" fact="0.04"/>
          <dgm:constr type="w" for="ch" forName="Image" refType="w" fact="0.9"/>
          <dgm:constr type="h" for="ch" forName="Image" refType="h" fact="0.65"/>
          <dgm:constr type="l" for="ch" forName="ChildComposite" refType="w" fact="0.05"/>
          <dgm:constr type="t" for="ch" forName="ChildComposite" refType="h" fact="0.69"/>
          <dgm:constr type="w" for="ch" forName="ChildComposite" refType="w" fact="0.9"/>
          <dgm:constr type="h" for="ch" forName="ChildComposite" refType="h" fact="0.27"/>
        </dgm:constrLst>
        <dgm:layoutNode name="Accent" styleLbl="trAlignAcc1">
          <dgm:varLst>
            <dgm:chMax val="0"/>
            <dgm:chPref val="0"/>
          </dgm:varLst>
          <dgm:alg type="sp"/>
          <dgm:shape xmlns:r="http://schemas.openxmlformats.org/officeDocument/2006/relationships" type="rect" r:blip="">
            <dgm:adjLst/>
          </dgm:shape>
          <dgm:presOf/>
        </dgm:layoutNode>
        <dgm:layoutNode name="Image" styleLbl="alignImgPlace1">
          <dgm:varLst>
            <dgm:chMax val="0"/>
            <dgm:chPref val="0"/>
          </dgm:varLst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Composite">
          <dgm:alg type="composite"/>
          <dgm:shape xmlns:r="http://schemas.openxmlformats.org/officeDocument/2006/relationships" r:blip="">
            <dgm:adjLst/>
          </dgm:shape>
          <dgm:choose name="Name4">
            <dgm:if name="Name5" axis="ch" ptType="node" func="cnt" op="gte" val="1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 fact="0.3704"/>
                <dgm:constr type="l" for="ch" forName="Child" refType="w" fact="0"/>
                <dgm:constr type="t" for="ch" forName="Child" refType="h" fact="0.3704"/>
                <dgm:constr type="w" for="ch" forName="Child" refType="w"/>
                <dgm:constr type="h" for="ch" forName="Child" refType="h" fact="0.6296"/>
              </dgm:constrLst>
            </dgm:if>
            <dgm:else name="Name6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/>
                <dgm:constr type="l" for="ch" forName="Child" refType="w" fact="0"/>
                <dgm:constr type="t" for="ch" forName="Child" refType="h" fact="0"/>
                <dgm:constr type="w" for="ch" forName="Child" refType="w" fact="0"/>
                <dgm:constr type="h" for="ch" forName="Child" refType="h" fact="0"/>
              </dgm:constrLst>
            </dgm:else>
          </dgm:choose>
          <dgm:layoutNode name="Child" styleLbl="node1">
            <dgm:varLst>
              <dgm:chMax val="0"/>
              <dgm:chPref val="0"/>
              <dgm:bulletEnabled val="1"/>
            </dgm:varLst>
            <dgm:choose name="Name7">
              <dgm:if name="Name8" axis="ch" ptType="node" func="cnt" op="gt" val="1">
                <dgm:alg type="tx">
                  <dgm:param type="parTxLTRAlign" val="l"/>
                  <dgm:param type="parTxRTLAlign" val="r"/>
                  <dgm:param type="txAnchorVert" val="mid"/>
                  <dgm:param type="txAnchorVertCh" val="mid"/>
                </dgm:alg>
              </dgm:if>
              <dgm:else name="Name9">
                <dgm:alg type="tx">
                  <dgm:param type="parTxLTRAlign" val="ctr"/>
                  <dgm:param type="parTxRTLAlign" val="ctr"/>
                  <dgm:param type="shpTxLTRAlignCh" val="l"/>
                  <dgm:param type="shpTxRTLAlignCh" val="r"/>
                  <dgm:param type="txAnchorVert" val="mid"/>
                  <dgm:param type="txAnchorVertCh" val="mid"/>
                </dgm:alg>
              </dgm:else>
            </dgm:choose>
            <dgm:choose name="Name10">
              <dgm:if name="Name11" axis="ch" ptType="node" func="cnt" op="gte" val="1">
                <dgm:shape xmlns:r="http://schemas.openxmlformats.org/officeDocument/2006/relationships" type="rect" r:blip="">
                  <dgm:adjLst/>
                </dgm:shape>
              </dgm:if>
              <dgm:else name="Name12">
                <dgm:shape xmlns:r="http://schemas.openxmlformats.org/officeDocument/2006/relationships" type="rect" r:blip="" hideGeom="1">
                  <dgm:adjLst/>
                </dgm:shape>
              </dgm:else>
            </dgm:choose>
            <dgm:choose name="Name13">
              <dgm:if name="Name14" axis="ch" ptType="node" func="cnt" op="gte" val="1">
                <dgm:presOf axis="des" ptType="node"/>
              </dgm:if>
              <dgm:else name="Name15">
                <dgm:presOf/>
              </dgm:else>
            </dgm:choose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Parent" styleLbl="revTx">
            <dgm:varLst>
              <dgm:chMax val="1"/>
              <dgm:chPref val="0"/>
              <dgm:bulletEnabled val="1"/>
            </dgm:varLst>
            <dgm:alg type="tx">
              <dgm:param type="shpTxLTRAlignCh" val="ctr"/>
              <dgm:param type="txAnchorVert" val="mid"/>
            </dgm:alg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2E08DD-D1DB-47D0-9192-A86882FF794E}" type="datetimeFigureOut">
              <a:rPr lang="pt-BR" smtClean="0"/>
              <a:t>24/10/2024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0C3FE3-8FE3-4330-B7A7-89BAE9A8F4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3524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 A idealização da prática foi desenvolvida com a montagem de um grupo multidisciplinar no MLE,  que contou com representante da Divisão de Grandes Consumidores Leste – MLIG (área responsável pelo acatamento das solicitações das diretrizes), para interpretarmos os resultados, chegar às causas dos problemas e confirmar hipóteses levantadas, por meio de feedbacks e insights baseados em métodos ágeis e dinâmica remota em torno de otimização de subprocessos.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etapas de planejamento e desenvolvimento do projeto foram guiadas pelo Framework SCRUM, com a filosofia ágil e inovadora.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modelagem foi executada através da construção gráfica de todas as etapas, acompanhadas no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Trello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perfazendo ao final um desenho completo do fluxo de trabalho. Utilizamos ainda, a metodologia BPM - Business Process Management, que em português seria Gestão de Processos de Negócio, onde concentra-se a realização da otimização do subprocesso escolhido, transformando em melhoria </a:t>
            </a:r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resultados.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A0288-D30D-4278-BC7F-3C5D0928B99B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36692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0C3FE3-8FE3-4330-B7A7-89BAE9A8F422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02160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2Em 2007, a Sabesp tornou-se signatária do Pacto Global. </a:t>
            </a:r>
          </a:p>
          <a:p>
            <a:pPr algn="just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Contextualizando: durante o Planejamento Operacional ML, no desdobramento das diretrizes empresariais, são estabelecidas as ações </a:t>
            </a:r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ESG 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(Environmental, Social and Governance) e o alinhamento às Metas da agenda 2030 ONU (Objetivos de Desenvolvimento Sustentáveis-ODS). </a:t>
            </a:r>
          </a:p>
          <a:p>
            <a:pPr algn="just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idealização da prática surgiu, a partir da necessidade apontada na análise crítica, norteada pela metodologia de aprendizado organizacional na Unidade de Negócios Leste - ML.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1" dirty="0">
                <a:solidFill>
                  <a:schemeClr val="tx1"/>
                </a:solidFill>
              </a:rPr>
              <a:t>A Oportunidade</a:t>
            </a:r>
            <a:r>
              <a:rPr lang="pt-BR" b="1" dirty="0">
                <a:solidFill>
                  <a:schemeClr val="tx1"/>
                </a:solidFill>
                <a:latin typeface="Arial" panose="020B0604020202020204" pitchFamily="34" charset="0"/>
              </a:rPr>
              <a:t> identificada foi a Otimização do subprocesso de</a:t>
            </a: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emissão de pareceres de água nas Cartas de diretrizes de Empreendimentos Imobiliários. Era imprescindível otimizar o processo favorecendo as necessidades dos clientes e reduzindo prazos e custos operacionais, decorrentes da </a:t>
            </a: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inserção de loggers, equipamentos que colocados em campo, fazem a medição </a:t>
            </a:r>
            <a:r>
              <a:rPr lang="pt-BR" i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in loco </a:t>
            </a: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de dados das pressões e as armazenam.</a:t>
            </a:r>
            <a:endParaRPr lang="pt-BR" dirty="0">
              <a:solidFill>
                <a:schemeClr val="tx1"/>
              </a:solidFill>
            </a:endParaRPr>
          </a:p>
          <a:p>
            <a:pPr algn="just"/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A0288-D30D-4278-BC7F-3C5D0928B99B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58260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0C3FE3-8FE3-4330-B7A7-89BAE9A8F422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25370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0C3FE3-8FE3-4330-B7A7-89BAE9A8F422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00288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0C3FE3-8FE3-4330-B7A7-89BAE9A8F422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41446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2Em 2007, a Sabesp tornou-se signatária do Pacto Global. </a:t>
            </a:r>
          </a:p>
          <a:p>
            <a:pPr algn="just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Contextualizando: durante o Planejamento Operacional ML, no desdobramento das diretrizes empresariais, são estabelecidas as ações </a:t>
            </a:r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ESG 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(Environmental, Social and Governance) e o alinhamento às Metas da agenda 2030 ONU (Objetivos de Desenvolvimento Sustentáveis-ODS). </a:t>
            </a:r>
          </a:p>
          <a:p>
            <a:pPr algn="just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idealização da prática surgiu, a partir da necessidade apontada na análise crítica, norteada pela metodologia de aprendizado organizacional na Unidade de Negócios Leste - ML.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1" dirty="0">
                <a:solidFill>
                  <a:schemeClr val="tx1"/>
                </a:solidFill>
              </a:rPr>
              <a:t>A Oportunidade</a:t>
            </a:r>
            <a:r>
              <a:rPr lang="pt-BR" b="1" dirty="0">
                <a:solidFill>
                  <a:schemeClr val="tx1"/>
                </a:solidFill>
                <a:latin typeface="Arial" panose="020B0604020202020204" pitchFamily="34" charset="0"/>
              </a:rPr>
              <a:t> identificada foi a Otimização do subprocesso de</a:t>
            </a: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emissão de pareceres de água nas Cartas de diretrizes de Empreendimentos Imobiliários. Era imprescindível otimizar o processo favorecendo as necessidades dos clientes e reduzindo prazos e custos operacionais, decorrentes da </a:t>
            </a: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inserção de loggers, equipamentos que colocados em campo, fazem a medição </a:t>
            </a:r>
            <a:r>
              <a:rPr lang="pt-BR" i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in loco </a:t>
            </a: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de dados das pressões e as armazenam.</a:t>
            </a:r>
            <a:endParaRPr lang="pt-BR" dirty="0">
              <a:solidFill>
                <a:schemeClr val="tx1"/>
              </a:solidFill>
            </a:endParaRPr>
          </a:p>
          <a:p>
            <a:pPr algn="just"/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A0288-D30D-4278-BC7F-3C5D0928B99B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71737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0C3FE3-8FE3-4330-B7A7-89BAE9A8F422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71884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2Em 2007, a Sabesp tornou-se signatária do Pacto Global. </a:t>
            </a:r>
          </a:p>
          <a:p>
            <a:pPr algn="just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Contextualizando: durante o Planejamento Operacional ML, no desdobramento das diretrizes empresariais, são estabelecidas as ações </a:t>
            </a:r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ESG 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(Environmental, Social and Governance) e o alinhamento às Metas da agenda 2030 ONU (Objetivos de Desenvolvimento Sustentáveis-ODS). </a:t>
            </a:r>
          </a:p>
          <a:p>
            <a:pPr algn="just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idealização da prática surgiu, a partir da necessidade apontada na análise crítica, norteada pela metodologia de aprendizado organizacional na Unidade de Negócios Leste - ML.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1" dirty="0">
                <a:solidFill>
                  <a:schemeClr val="tx1"/>
                </a:solidFill>
              </a:rPr>
              <a:t>A Oportunidade</a:t>
            </a:r>
            <a:r>
              <a:rPr lang="pt-BR" b="1" dirty="0">
                <a:solidFill>
                  <a:schemeClr val="tx1"/>
                </a:solidFill>
                <a:latin typeface="Arial" panose="020B0604020202020204" pitchFamily="34" charset="0"/>
              </a:rPr>
              <a:t> identificada foi a Otimização do subprocesso de</a:t>
            </a: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emissão de pareceres de água nas Cartas de diretrizes de Empreendimentos Imobiliários. Era imprescindível otimizar o processo favorecendo as necessidades dos clientes e reduzindo prazos e custos operacionais, decorrentes da </a:t>
            </a: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inserção de loggers, equipamentos que colocados em campo, fazem a medição </a:t>
            </a:r>
            <a:r>
              <a:rPr lang="pt-BR" i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in loco </a:t>
            </a: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de dados das pressões e as armazenam.</a:t>
            </a:r>
            <a:endParaRPr lang="pt-BR" dirty="0">
              <a:solidFill>
                <a:schemeClr val="tx1"/>
              </a:solidFill>
            </a:endParaRPr>
          </a:p>
          <a:p>
            <a:pPr algn="just"/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A0288-D30D-4278-BC7F-3C5D0928B99B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18944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2Em 2007, a Sabesp tornou-se signatária do Pacto Global. </a:t>
            </a:r>
          </a:p>
          <a:p>
            <a:pPr algn="just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Contextualizando: durante o Planejamento Operacional ML, no desdobramento das diretrizes empresariais, são estabelecidas as ações </a:t>
            </a:r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ESG 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(Environmental, Social and Governance) e o alinhamento às Metas da agenda 2030 ONU (Objetivos de Desenvolvimento Sustentáveis-ODS). </a:t>
            </a:r>
          </a:p>
          <a:p>
            <a:pPr algn="just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idealização da prática surgiu, a partir da necessidade apontada na análise crítica, norteada pela metodologia de aprendizado organizacional na Unidade de Negócios Leste - ML.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1" dirty="0">
                <a:solidFill>
                  <a:schemeClr val="tx1"/>
                </a:solidFill>
              </a:rPr>
              <a:t>A Oportunidade</a:t>
            </a:r>
            <a:r>
              <a:rPr lang="pt-BR" b="1" dirty="0">
                <a:solidFill>
                  <a:schemeClr val="tx1"/>
                </a:solidFill>
                <a:latin typeface="Arial" panose="020B0604020202020204" pitchFamily="34" charset="0"/>
              </a:rPr>
              <a:t> identificada foi a Otimização do subprocesso de</a:t>
            </a: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emissão de pareceres de água nas Cartas de diretrizes de Empreendimentos Imobiliários. Era imprescindível otimizar o processo favorecendo as necessidades dos clientes e reduzindo prazos e custos operacionais, decorrentes da </a:t>
            </a: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inserção de loggers, equipamentos que colocados em campo, fazem a medição </a:t>
            </a:r>
            <a:r>
              <a:rPr lang="pt-BR" i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in loco </a:t>
            </a: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de dados das pressões e as armazenam.</a:t>
            </a:r>
            <a:endParaRPr lang="pt-BR" dirty="0">
              <a:solidFill>
                <a:schemeClr val="tx1"/>
              </a:solidFill>
            </a:endParaRPr>
          </a:p>
          <a:p>
            <a:pPr algn="just"/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A0288-D30D-4278-BC7F-3C5D0928B99B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02823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2Em 2007, a Sabesp tornou-se signatária do Pacto Global. </a:t>
            </a:r>
          </a:p>
          <a:p>
            <a:pPr algn="just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Contextualizando: durante o Planejamento Operacional ML, no desdobramento das diretrizes empresariais, são estabelecidas as ações </a:t>
            </a:r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ESG 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(Environmental, Social and Governance) e o alinhamento às Metas da agenda 2030 ONU (Objetivos de Desenvolvimento Sustentáveis-ODS). </a:t>
            </a:r>
          </a:p>
          <a:p>
            <a:pPr algn="just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idealização da prática surgiu, a partir da necessidade apontada na análise crítica, norteada pela metodologia de aprendizado organizacional na Unidade de Negócios Leste - ML.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1" dirty="0">
                <a:solidFill>
                  <a:schemeClr val="tx1"/>
                </a:solidFill>
              </a:rPr>
              <a:t>A Oportunidade</a:t>
            </a:r>
            <a:r>
              <a:rPr lang="pt-BR" b="1" dirty="0">
                <a:solidFill>
                  <a:schemeClr val="tx1"/>
                </a:solidFill>
                <a:latin typeface="Arial" panose="020B0604020202020204" pitchFamily="34" charset="0"/>
              </a:rPr>
              <a:t> identificada foi a Otimização do subprocesso de</a:t>
            </a: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emissão de pareceres de água nas Cartas de diretrizes de Empreendimentos Imobiliários. Era imprescindível otimizar o processo favorecendo as necessidades dos clientes e reduzindo prazos e custos operacionais, decorrentes da </a:t>
            </a: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inserção de loggers, equipamentos que colocados em campo, fazem a medição </a:t>
            </a:r>
            <a:r>
              <a:rPr lang="pt-BR" i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in loco </a:t>
            </a: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de dados das pressões e as armazenam.</a:t>
            </a:r>
            <a:endParaRPr lang="pt-BR" dirty="0">
              <a:solidFill>
                <a:schemeClr val="tx1"/>
              </a:solidFill>
            </a:endParaRPr>
          </a:p>
          <a:p>
            <a:pPr algn="just"/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A0288-D30D-4278-BC7F-3C5D0928B99B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89325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2Em 2007, a Sabesp tornou-se signatária do Pacto Global. </a:t>
            </a:r>
          </a:p>
          <a:p>
            <a:pPr algn="just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Contextualizando: durante o Planejamento Operacional ML, no desdobramento das diretrizes empresariais, são estabelecidas as ações </a:t>
            </a:r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ESG 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(Environmental, Social and Governance) e o alinhamento às Metas da agenda 2030 ONU (Objetivos de Desenvolvimento Sustentáveis-ODS). </a:t>
            </a:r>
          </a:p>
          <a:p>
            <a:pPr algn="just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idealização da prática surgiu, a partir da necessidade apontada na análise crítica, norteada pela metodologia de aprendizado organizacional na Unidade de Negócios Leste - ML.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1" dirty="0">
                <a:solidFill>
                  <a:schemeClr val="tx1"/>
                </a:solidFill>
              </a:rPr>
              <a:t>A Oportunidade</a:t>
            </a:r>
            <a:r>
              <a:rPr lang="pt-BR" b="1" dirty="0">
                <a:solidFill>
                  <a:schemeClr val="tx1"/>
                </a:solidFill>
                <a:latin typeface="Arial" panose="020B0604020202020204" pitchFamily="34" charset="0"/>
              </a:rPr>
              <a:t> identificada foi a Otimização do subprocesso de</a:t>
            </a: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emissão de pareceres de água nas Cartas de diretrizes de Empreendimentos Imobiliários. Era imprescindível otimizar o processo favorecendo as necessidades dos clientes e reduzindo prazos e custos operacionais, decorrentes da </a:t>
            </a: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inserção de loggers, equipamentos que colocados em campo, fazem a medição </a:t>
            </a:r>
            <a:r>
              <a:rPr lang="pt-BR" i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in loco </a:t>
            </a: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de dados das pressões e as armazenam.</a:t>
            </a:r>
            <a:endParaRPr lang="pt-BR" dirty="0">
              <a:solidFill>
                <a:schemeClr val="tx1"/>
              </a:solidFill>
            </a:endParaRPr>
          </a:p>
          <a:p>
            <a:pPr algn="just"/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A0288-D30D-4278-BC7F-3C5D0928B99B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37828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 A idealização da prática foi desenvolvida com a montagem de um grupo multidisciplinar no MLE,  que contou com representante da Divisão de Grandes Consumidores Leste – MLIG (área responsável pelo acatamento das solicitações das diretrizes), para interpretarmos os resultados, chegar às causas dos problemas e confirmar hipóteses levantadas, por meio de feedbacks e insights baseados em métodos ágeis e dinâmica remota em torno de otimização de subprocessos.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etapas de planejamento e desenvolvimento do projeto foram guiadas pelo Framework SCRUM, com a filosofia ágil e inovadora.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modelagem foi executada através da construção gráfica de todas as etapas, acompanhadas no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Trello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perfazendo ao final um desenho completo do fluxo de trabalho. Utilizamos ainda, a metodologia BPM - Business Process Management, que em português seria Gestão de Processos de Negócio, onde concentra-se a realização da otimização do subprocesso escolhido, transformando em melhoria </a:t>
            </a:r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resultados.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A0288-D30D-4278-BC7F-3C5D0928B99B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3091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0C3FE3-8FE3-4330-B7A7-89BAE9A8F422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03907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0C3FE3-8FE3-4330-B7A7-89BAE9A8F422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912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21F59-DDE8-44D4-ABB4-46BFAF5F4A65}" type="datetimeFigureOut">
              <a:rPr lang="pt-BR" smtClean="0"/>
              <a:t>24/10/2024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3E906-EBF5-4D38-AA5A-DDFBF0F1FE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5602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21F59-DDE8-44D4-ABB4-46BFAF5F4A65}" type="datetimeFigureOut">
              <a:rPr lang="pt-BR" smtClean="0"/>
              <a:t>24/10/2024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3E906-EBF5-4D38-AA5A-DDFBF0F1FE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4344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21F59-DDE8-44D4-ABB4-46BFAF5F4A65}" type="datetimeFigureOut">
              <a:rPr lang="pt-BR" smtClean="0"/>
              <a:t>24/10/2024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3E906-EBF5-4D38-AA5A-DDFBF0F1FE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3095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21F59-DDE8-44D4-ABB4-46BFAF5F4A65}" type="datetimeFigureOut">
              <a:rPr lang="pt-BR" smtClean="0"/>
              <a:t>24/10/2024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3E906-EBF5-4D38-AA5A-DDFBF0F1FE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6561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21F59-DDE8-44D4-ABB4-46BFAF5F4A65}" type="datetimeFigureOut">
              <a:rPr lang="pt-BR" smtClean="0"/>
              <a:t>24/10/2024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3E906-EBF5-4D38-AA5A-DDFBF0F1FE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2811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21F59-DDE8-44D4-ABB4-46BFAF5F4A65}" type="datetimeFigureOut">
              <a:rPr lang="pt-BR" smtClean="0"/>
              <a:t>24/10/2024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3E906-EBF5-4D38-AA5A-DDFBF0F1FE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632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21F59-DDE8-44D4-ABB4-46BFAF5F4A65}" type="datetimeFigureOut">
              <a:rPr lang="pt-BR" smtClean="0"/>
              <a:t>24/10/2024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3E906-EBF5-4D38-AA5A-DDFBF0F1FE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633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21F59-DDE8-44D4-ABB4-46BFAF5F4A65}" type="datetimeFigureOut">
              <a:rPr lang="pt-BR" smtClean="0"/>
              <a:t>24/10/2024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3E906-EBF5-4D38-AA5A-DDFBF0F1FE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2889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21F59-DDE8-44D4-ABB4-46BFAF5F4A65}" type="datetimeFigureOut">
              <a:rPr lang="pt-BR" smtClean="0"/>
              <a:t>24/10/2024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3E906-EBF5-4D38-AA5A-DDFBF0F1FE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5436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21F59-DDE8-44D4-ABB4-46BFAF5F4A65}" type="datetimeFigureOut">
              <a:rPr lang="pt-BR" smtClean="0"/>
              <a:t>24/10/2024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3E906-EBF5-4D38-AA5A-DDFBF0F1FE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647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21F59-DDE8-44D4-ABB4-46BFAF5F4A65}" type="datetimeFigureOut">
              <a:rPr lang="pt-BR" smtClean="0"/>
              <a:t>24/10/2024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3E906-EBF5-4D38-AA5A-DDFBF0F1FE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1607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74323" y="2784"/>
            <a:ext cx="2017677" cy="1106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991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74323" y="2784"/>
            <a:ext cx="2017677" cy="1106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43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121F59-DDE8-44D4-ABB4-46BFAF5F4A65}" type="datetimeFigureOut">
              <a:rPr lang="pt-BR" smtClean="0"/>
              <a:t>24/10/2024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B3E906-EBF5-4D38-AA5A-DDFBF0F1FE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0517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gif"/><Relationship Id="rId4" Type="http://schemas.openxmlformats.org/officeDocument/2006/relationships/image" Target="../media/image7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png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5" Type="http://schemas.openxmlformats.org/officeDocument/2006/relationships/chart" Target="../charts/chart2.xml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emf"/><Relationship Id="rId5" Type="http://schemas.openxmlformats.org/officeDocument/2006/relationships/image" Target="../media/image24.emf"/><Relationship Id="rId4" Type="http://schemas.microsoft.com/office/2007/relationships/hdphoto" Target="../media/hdphoto2.wdp"/><Relationship Id="rId9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3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gif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446432" y="4200877"/>
            <a:ext cx="1006784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Modalidade: Clientes</a:t>
            </a:r>
          </a:p>
          <a:p>
            <a:endParaRPr lang="pt-BR" b="1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Case: Projeto Atendimento Eficiente </a:t>
            </a:r>
          </a:p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Autor (a): Luana Santana dos Santos</a:t>
            </a:r>
          </a:p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Empresa: Sabesp Norte</a:t>
            </a:r>
          </a:p>
          <a:p>
            <a:endParaRPr lang="pt-BR" b="1" dirty="0">
              <a:solidFill>
                <a:srgbClr val="0070C0"/>
              </a:solidFill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9653" y="29980"/>
            <a:ext cx="2962504" cy="162481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612" y="120758"/>
            <a:ext cx="2015225" cy="2035737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176611" y="2129571"/>
            <a:ext cx="1177554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400" b="1" dirty="0">
                <a:solidFill>
                  <a:srgbClr val="002060"/>
                </a:solidFill>
              </a:rPr>
              <a:t>Prêmio Paulista na Qualidade da Gestão </a:t>
            </a:r>
          </a:p>
          <a:p>
            <a:pPr algn="ctr">
              <a:lnSpc>
                <a:spcPct val="150000"/>
              </a:lnSpc>
            </a:pPr>
            <a:r>
              <a:rPr lang="pt-BR" sz="2400" b="1" dirty="0">
                <a:solidFill>
                  <a:srgbClr val="002060"/>
                </a:solidFill>
              </a:rPr>
              <a:t>Seminário de Benchmarking IPEG</a:t>
            </a:r>
          </a:p>
          <a:p>
            <a:pPr algn="ctr">
              <a:lnSpc>
                <a:spcPct val="150000"/>
              </a:lnSpc>
            </a:pPr>
            <a:r>
              <a:rPr lang="pt-BR" sz="2400" b="1" dirty="0">
                <a:solidFill>
                  <a:srgbClr val="002060"/>
                </a:solidFill>
              </a:rPr>
              <a:t>Mérito na Inovação em Gestão – MIG</a:t>
            </a:r>
          </a:p>
        </p:txBody>
      </p:sp>
      <p:sp>
        <p:nvSpPr>
          <p:cNvPr id="8" name="Retângulo 7"/>
          <p:cNvSpPr/>
          <p:nvPr/>
        </p:nvSpPr>
        <p:spPr>
          <a:xfrm>
            <a:off x="10514280" y="6113005"/>
            <a:ext cx="1437877" cy="464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25-10-2024</a:t>
            </a:r>
            <a:endParaRPr lang="pt-BR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901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ixaDeTexto 20">
            <a:extLst>
              <a:ext uri="{FF2B5EF4-FFF2-40B4-BE49-F238E27FC236}">
                <a16:creationId xmlns:a16="http://schemas.microsoft.com/office/drawing/2014/main" id="{8B11FB2B-9F87-439C-ACAF-B42B0E5493C7}"/>
              </a:ext>
            </a:extLst>
          </p:cNvPr>
          <p:cNvSpPr txBox="1"/>
          <p:nvPr/>
        </p:nvSpPr>
        <p:spPr>
          <a:xfrm>
            <a:off x="5662572" y="4780043"/>
            <a:ext cx="53890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Evitar retrabalhos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Reduzir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 o número de Ouvidorias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Diminuir retrabalhos de reposições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Estreitar o relacionamento com os clientes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Melhorar indicadores </a:t>
            </a:r>
          </a:p>
        </p:txBody>
      </p:sp>
      <p:sp>
        <p:nvSpPr>
          <p:cNvPr id="27" name="Retângulo 26"/>
          <p:cNvSpPr/>
          <p:nvPr/>
        </p:nvSpPr>
        <p:spPr>
          <a:xfrm>
            <a:off x="0" y="0"/>
            <a:ext cx="6527800" cy="52322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Origem e Objetivos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87342A97-19EB-40C6-B222-8F9F8DA2821C}"/>
              </a:ext>
            </a:extLst>
          </p:cNvPr>
          <p:cNvSpPr txBox="1"/>
          <p:nvPr/>
        </p:nvSpPr>
        <p:spPr>
          <a:xfrm>
            <a:off x="1812232" y="1393245"/>
            <a:ext cx="45406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O projeto  surgiu durante as reuniões semanais com os gerentes e pessoas chave e um dos tópicos era : </a:t>
            </a: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Porque temos tantas ouvidoras?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EB755C53-D881-4C6E-83DE-E2172596B7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149" y="2734029"/>
            <a:ext cx="4373157" cy="2490760"/>
          </a:xfrm>
          <a:prstGeom prst="rect">
            <a:avLst/>
          </a:prstGeom>
        </p:spPr>
      </p:pic>
      <p:sp>
        <p:nvSpPr>
          <p:cNvPr id="23" name="CaixaDeTexto 22">
            <a:extLst>
              <a:ext uri="{FF2B5EF4-FFF2-40B4-BE49-F238E27FC236}">
                <a16:creationId xmlns:a16="http://schemas.microsoft.com/office/drawing/2014/main" id="{6FDC1ECE-5099-4FD0-8EA7-4115ED752F42}"/>
              </a:ext>
            </a:extLst>
          </p:cNvPr>
          <p:cNvSpPr txBox="1"/>
          <p:nvPr/>
        </p:nvSpPr>
        <p:spPr>
          <a:xfrm>
            <a:off x="6577657" y="4295147"/>
            <a:ext cx="2174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Bodoni MT Black" panose="02070A03080606020203" pitchFamily="18" charset="0"/>
              </a:rPr>
              <a:t>Objetivos</a:t>
            </a:r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ADFC9C85-4883-4121-BE6F-71108E008B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153" y="592262"/>
            <a:ext cx="2438400" cy="1914525"/>
          </a:xfrm>
          <a:prstGeom prst="rect">
            <a:avLst/>
          </a:prstGeom>
        </p:spPr>
      </p:pic>
      <p:sp>
        <p:nvSpPr>
          <p:cNvPr id="31" name="Retângulo: Cantos Diagonais Recortados 30">
            <a:extLst>
              <a:ext uri="{FF2B5EF4-FFF2-40B4-BE49-F238E27FC236}">
                <a16:creationId xmlns:a16="http://schemas.microsoft.com/office/drawing/2014/main" id="{FFC34D82-197F-4E4F-B104-E81647B6F9BE}"/>
              </a:ext>
            </a:extLst>
          </p:cNvPr>
          <p:cNvSpPr/>
          <p:nvPr/>
        </p:nvSpPr>
        <p:spPr>
          <a:xfrm>
            <a:off x="1812232" y="1272974"/>
            <a:ext cx="4765425" cy="1184854"/>
          </a:xfrm>
          <a:prstGeom prst="snip2DiagRect">
            <a:avLst/>
          </a:prstGeom>
          <a:noFill/>
          <a:ln w="19050" cap="flat" cmpd="sng" algn="ctr">
            <a:solidFill>
              <a:schemeClr val="accent5"/>
            </a:solidFill>
            <a:prstDash val="lgDashDot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Retângulo: Cantos Diagonais Recortados 31">
            <a:extLst>
              <a:ext uri="{FF2B5EF4-FFF2-40B4-BE49-F238E27FC236}">
                <a16:creationId xmlns:a16="http://schemas.microsoft.com/office/drawing/2014/main" id="{03D519B2-42C8-47CE-8A85-AF4907E21871}"/>
              </a:ext>
            </a:extLst>
          </p:cNvPr>
          <p:cNvSpPr/>
          <p:nvPr/>
        </p:nvSpPr>
        <p:spPr>
          <a:xfrm>
            <a:off x="5397243" y="4295147"/>
            <a:ext cx="4889823" cy="1934203"/>
          </a:xfrm>
          <a:prstGeom prst="snip2DiagRect">
            <a:avLst/>
          </a:prstGeom>
          <a:noFill/>
          <a:ln w="19050" cap="flat" cmpd="sng" algn="ctr">
            <a:solidFill>
              <a:schemeClr val="accent5"/>
            </a:solidFill>
            <a:prstDash val="lgDashDot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3B266D48-1952-475E-969E-275C6E43F7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9431" y="1805362"/>
            <a:ext cx="4355270" cy="435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782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5570340" cy="52322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Desafios/obstáculos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92EB966-DFEA-45C5-BDB7-B53FB87497B8}"/>
              </a:ext>
            </a:extLst>
          </p:cNvPr>
          <p:cNvSpPr txBox="1"/>
          <p:nvPr/>
        </p:nvSpPr>
        <p:spPr>
          <a:xfrm>
            <a:off x="6070156" y="1325925"/>
            <a:ext cx="576302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Reduzir o número de ouvidorias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Melhorar indicadores de experiência positiva do cliente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Estreitar  relacionamento com os contratos;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Alinhar processos com outras áreas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Treinamentos com as equipes</a:t>
            </a:r>
          </a:p>
          <a:p>
            <a:endParaRPr lang="pt-BR" b="1" dirty="0"/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295185AA-7319-4247-AC65-336C86EB3E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684" y="3389140"/>
            <a:ext cx="6905588" cy="333712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5CFD1FBE-50DD-470A-B183-C0EA012097B7}"/>
              </a:ext>
            </a:extLst>
          </p:cNvPr>
          <p:cNvSpPr txBox="1"/>
          <p:nvPr/>
        </p:nvSpPr>
        <p:spPr>
          <a:xfrm>
            <a:off x="3258198" y="3429000"/>
            <a:ext cx="2621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Ouvidorias </a:t>
            </a:r>
            <a:r>
              <a:rPr lang="pt-BR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Gopouva</a:t>
            </a:r>
            <a:endParaRPr lang="pt-B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tângulo: Cantos Diagonais Recortados 15">
            <a:extLst>
              <a:ext uri="{FF2B5EF4-FFF2-40B4-BE49-F238E27FC236}">
                <a16:creationId xmlns:a16="http://schemas.microsoft.com/office/drawing/2014/main" id="{D24703DB-0C0B-4E32-BBAA-711718E15753}"/>
              </a:ext>
            </a:extLst>
          </p:cNvPr>
          <p:cNvSpPr/>
          <p:nvPr/>
        </p:nvSpPr>
        <p:spPr>
          <a:xfrm>
            <a:off x="5144170" y="1188641"/>
            <a:ext cx="6905589" cy="1846659"/>
          </a:xfrm>
          <a:prstGeom prst="snip2DiagRect">
            <a:avLst/>
          </a:prstGeom>
          <a:noFill/>
          <a:ln w="38100" cap="flat" cmpd="sng" algn="ctr">
            <a:solidFill>
              <a:srgbClr val="FF0000"/>
            </a:solidFill>
            <a:prstDash val="dash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0F0ACAB-07F9-4438-B968-098FF88CC5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1359" y="2466217"/>
            <a:ext cx="2438400" cy="24384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096A522D-9CC0-43A6-BB3F-C6D64CB74A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4921" y="2307551"/>
            <a:ext cx="48768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206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-35787"/>
            <a:ext cx="9458793" cy="52322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Gerenciamento e execução do Projeto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E43F1243-53F9-4AE6-8076-30A2FD687CD1}"/>
              </a:ext>
            </a:extLst>
          </p:cNvPr>
          <p:cNvSpPr/>
          <p:nvPr/>
        </p:nvSpPr>
        <p:spPr>
          <a:xfrm>
            <a:off x="258343" y="1060466"/>
            <a:ext cx="1498600" cy="16764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/>
              <a:t>Estudar as ouvidorias Caso a Caso 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490961C6-E48D-4866-BCD1-D8F0C45E7793}"/>
              </a:ext>
            </a:extLst>
          </p:cNvPr>
          <p:cNvSpPr/>
          <p:nvPr/>
        </p:nvSpPr>
        <p:spPr>
          <a:xfrm>
            <a:off x="1924650" y="1060466"/>
            <a:ext cx="1507064" cy="16764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/>
              <a:t>Identificar a origem da reclamação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D0B4D339-B9F9-4DBB-A6CE-E1B6209DBC41}"/>
              </a:ext>
            </a:extLst>
          </p:cNvPr>
          <p:cNvSpPr/>
          <p:nvPr/>
        </p:nvSpPr>
        <p:spPr>
          <a:xfrm>
            <a:off x="226847" y="2884323"/>
            <a:ext cx="1507064" cy="159247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/>
              <a:t>Gestão dos Contratos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949D738D-423D-4FCD-B0F4-8121AAC7950D}"/>
              </a:ext>
            </a:extLst>
          </p:cNvPr>
          <p:cNvSpPr/>
          <p:nvPr/>
        </p:nvSpPr>
        <p:spPr>
          <a:xfrm>
            <a:off x="1905599" y="2894786"/>
            <a:ext cx="1545167" cy="159247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/>
              <a:t>Autoavaliação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17AA9AD8-B633-4B7E-B017-CB1CF277D6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27278" y="1282978"/>
            <a:ext cx="5506467" cy="14996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14058C7E-59C6-4512-96F9-F716CF9269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4305" y="2084383"/>
            <a:ext cx="5290467" cy="18450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26BEA8E4-203C-42A0-AAAB-D6D16909F058}"/>
              </a:ext>
            </a:extLst>
          </p:cNvPr>
          <p:cNvSpPr/>
          <p:nvPr/>
        </p:nvSpPr>
        <p:spPr>
          <a:xfrm>
            <a:off x="226847" y="4624258"/>
            <a:ext cx="1507064" cy="159247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/>
              <a:t>Vistorias </a:t>
            </a:r>
            <a:br>
              <a:rPr lang="pt-BR" sz="1400" b="1" dirty="0"/>
            </a:br>
            <a:r>
              <a:rPr lang="pt-BR" sz="1400" b="1" dirty="0"/>
              <a:t>e </a:t>
            </a:r>
            <a:br>
              <a:rPr lang="pt-BR" sz="1400" b="1" dirty="0"/>
            </a:br>
            <a:r>
              <a:rPr lang="pt-BR" sz="1400" b="1" dirty="0"/>
              <a:t>Qualidade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D78C6894-8178-4C8D-B2AE-A6F6ABEFF034}"/>
              </a:ext>
            </a:extLst>
          </p:cNvPr>
          <p:cNvSpPr/>
          <p:nvPr/>
        </p:nvSpPr>
        <p:spPr>
          <a:xfrm>
            <a:off x="1905599" y="4624258"/>
            <a:ext cx="1507064" cy="159247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  <a:p>
            <a:pPr algn="ctr"/>
            <a:r>
              <a:rPr lang="pt-BR" sz="1400" b="1" dirty="0"/>
              <a:t>Agilidade</a:t>
            </a:r>
          </a:p>
          <a:p>
            <a:pPr algn="ctr"/>
            <a:r>
              <a:rPr lang="pt-BR" sz="1400" b="1" dirty="0"/>
              <a:t>e</a:t>
            </a:r>
          </a:p>
          <a:p>
            <a:pPr algn="ctr"/>
            <a:r>
              <a:rPr lang="pt-BR" sz="1400" b="1" dirty="0"/>
              <a:t>Proatividade</a:t>
            </a:r>
          </a:p>
          <a:p>
            <a:pPr algn="ctr"/>
            <a:endParaRPr lang="pt-BR" dirty="0"/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C86A90C7-0BC1-40C8-8957-DA35ED386A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53094" y="2736866"/>
            <a:ext cx="3576283" cy="30260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5DCAEA8F-D8EB-4AFA-946B-7902F9BB89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26608" y="3383348"/>
            <a:ext cx="4157522" cy="29256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021E4F5F-805E-4E42-B852-2AF43146034B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>
            <a:off x="7845600" y="3998722"/>
            <a:ext cx="4157522" cy="270637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01808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17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0"/>
            <a:ext cx="5635796" cy="52322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Oportunidade de Melhoria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9AE1D26-ED57-4FD8-A09A-C8A8E7B6D7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624" y="1141858"/>
            <a:ext cx="3115885" cy="28666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B491371F-0240-410F-A88D-4CAB7458FC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1192" y="3428999"/>
            <a:ext cx="2813591" cy="29001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1444EF2B-406D-4A73-9A3B-E1F96EEF78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7552" y="850863"/>
            <a:ext cx="3523489" cy="35516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D583F9DE-AFC3-42AD-A4D5-8EBB60AFE4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20351" y="2980183"/>
            <a:ext cx="3577310" cy="30269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Balão de Fala: Retângulo com Cantos Arredondados 12">
            <a:extLst>
              <a:ext uri="{FF2B5EF4-FFF2-40B4-BE49-F238E27FC236}">
                <a16:creationId xmlns:a16="http://schemas.microsoft.com/office/drawing/2014/main" id="{F95633F2-71D2-40E3-9BB4-D5DCFC909BBC}"/>
              </a:ext>
            </a:extLst>
          </p:cNvPr>
          <p:cNvSpPr/>
          <p:nvPr/>
        </p:nvSpPr>
        <p:spPr>
          <a:xfrm>
            <a:off x="9883811" y="1513840"/>
            <a:ext cx="2113850" cy="1297175"/>
          </a:xfrm>
          <a:prstGeom prst="wedgeRoundRectCallout">
            <a:avLst/>
          </a:prstGeom>
          <a:noFill/>
          <a:ln w="19050" cap="flat" cmpd="sng" algn="ctr">
            <a:solidFill>
              <a:srgbClr val="EC44AC"/>
            </a:solidFill>
            <a:prstDash val="dash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Fazer uma autoavaliação e</a:t>
            </a:r>
          </a:p>
          <a:p>
            <a:pPr algn="ctr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Corrigir erros</a:t>
            </a: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79C34F16-0E07-4532-ACEB-769245F4CA8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8567" y="4197737"/>
            <a:ext cx="4300011" cy="2866674"/>
          </a:xfrm>
          <a:prstGeom prst="rect">
            <a:avLst/>
          </a:prstGeom>
        </p:spPr>
      </p:pic>
      <p:sp>
        <p:nvSpPr>
          <p:cNvPr id="25" name="Balão de Fala: Retângulo com Cantos Arredondados 24">
            <a:extLst>
              <a:ext uri="{FF2B5EF4-FFF2-40B4-BE49-F238E27FC236}">
                <a16:creationId xmlns:a16="http://schemas.microsoft.com/office/drawing/2014/main" id="{F3314236-DC9B-4B8A-9112-70D7B86EA73C}"/>
              </a:ext>
            </a:extLst>
          </p:cNvPr>
          <p:cNvSpPr/>
          <p:nvPr/>
        </p:nvSpPr>
        <p:spPr>
          <a:xfrm>
            <a:off x="3582656" y="2015960"/>
            <a:ext cx="2350784" cy="1214920"/>
          </a:xfrm>
          <a:prstGeom prst="wedgeRoundRectCallout">
            <a:avLst/>
          </a:prstGeom>
          <a:noFill/>
          <a:ln w="19050" cap="flat" cmpd="sng" algn="ctr">
            <a:solidFill>
              <a:srgbClr val="EC44AC"/>
            </a:solidFill>
            <a:prstDash val="dash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Melhorar a comunicação </a:t>
            </a:r>
          </a:p>
          <a:p>
            <a:pPr algn="ctr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 e com outras </a:t>
            </a:r>
          </a:p>
          <a:p>
            <a:pPr algn="ctr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áreas</a:t>
            </a:r>
          </a:p>
        </p:txBody>
      </p:sp>
    </p:spTree>
    <p:extLst>
      <p:ext uri="{BB962C8B-B14F-4D97-AF65-F5344CB8AC3E}">
        <p14:creationId xmlns:p14="http://schemas.microsoft.com/office/powerpoint/2010/main" val="857457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909EB1D7-2F89-42EC-9810-3D30505099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5774" y="2168182"/>
            <a:ext cx="4170098" cy="4562158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0" y="0"/>
            <a:ext cx="5635796" cy="52322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Oportunidades de Melhorias</a:t>
            </a:r>
          </a:p>
        </p:txBody>
      </p:sp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CB527209-8C3D-47BB-9FF2-BF06F8EE6A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0547070"/>
              </p:ext>
            </p:extLst>
          </p:nvPr>
        </p:nvGraphicFramePr>
        <p:xfrm>
          <a:off x="0" y="624074"/>
          <a:ext cx="7492753" cy="34714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CaixaDeTexto 7">
            <a:extLst>
              <a:ext uri="{FF2B5EF4-FFF2-40B4-BE49-F238E27FC236}">
                <a16:creationId xmlns:a16="http://schemas.microsoft.com/office/drawing/2014/main" id="{81136FF5-EB5E-489C-ACCF-D821C463784B}"/>
              </a:ext>
            </a:extLst>
          </p:cNvPr>
          <p:cNvSpPr txBox="1"/>
          <p:nvPr/>
        </p:nvSpPr>
        <p:spPr>
          <a:xfrm>
            <a:off x="6559990" y="624074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2023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37B4ADE9-0AFE-4212-A2B9-670A1853C9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8795" y="1181875"/>
            <a:ext cx="4828678" cy="5476973"/>
          </a:xfrm>
          <a:prstGeom prst="rect">
            <a:avLst/>
          </a:prstGeom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7BBBE00C-9FB6-4954-9726-F381E83523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1605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293F060F-7EE6-496D-B1BB-01080D28A4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022" y="914686"/>
            <a:ext cx="1660658" cy="1660658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0" y="0"/>
            <a:ext cx="5635796" cy="52322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Oportunidades de Melhorias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A973718-5DF1-43C2-9159-6543D242338D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041" y="523220"/>
            <a:ext cx="6008868" cy="52144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Fluxograma: Terminação 1">
            <a:extLst>
              <a:ext uri="{FF2B5EF4-FFF2-40B4-BE49-F238E27FC236}">
                <a16:creationId xmlns:a16="http://schemas.microsoft.com/office/drawing/2014/main" id="{1B5EA110-524C-4346-9B14-DA9836802376}"/>
              </a:ext>
            </a:extLst>
          </p:cNvPr>
          <p:cNvSpPr/>
          <p:nvPr/>
        </p:nvSpPr>
        <p:spPr>
          <a:xfrm>
            <a:off x="3177609" y="1130465"/>
            <a:ext cx="485775" cy="142875"/>
          </a:xfrm>
          <a:prstGeom prst="flowChartTermina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6" name="Gráfico 15">
            <a:extLst>
              <a:ext uri="{FF2B5EF4-FFF2-40B4-BE49-F238E27FC236}">
                <a16:creationId xmlns:a16="http://schemas.microsoft.com/office/drawing/2014/main" id="{3CAF3D59-D5AF-4883-B3FA-CC67D3D8AC4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5077935"/>
              </p:ext>
            </p:extLst>
          </p:nvPr>
        </p:nvGraphicFramePr>
        <p:xfrm>
          <a:off x="4267102" y="2758224"/>
          <a:ext cx="7539990" cy="3292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2" name="Imagem 11">
            <a:extLst>
              <a:ext uri="{FF2B5EF4-FFF2-40B4-BE49-F238E27FC236}">
                <a16:creationId xmlns:a16="http://schemas.microsoft.com/office/drawing/2014/main" id="{3B90BB8B-DBFB-44EA-94F5-E6208B7526F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1" y="4300066"/>
            <a:ext cx="2786997" cy="2460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364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6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m 22">
            <a:extLst>
              <a:ext uri="{FF2B5EF4-FFF2-40B4-BE49-F238E27FC236}">
                <a16:creationId xmlns:a16="http://schemas.microsoft.com/office/drawing/2014/main" id="{B15875E5-04DC-4EFF-89D3-236E283B10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562" y="1113140"/>
            <a:ext cx="2073777" cy="1556953"/>
          </a:xfrm>
          <a:prstGeom prst="rect">
            <a:avLst/>
          </a:prstGeom>
        </p:spPr>
      </p:pic>
      <p:sp>
        <p:nvSpPr>
          <p:cNvPr id="18" name="Fluxograma: Terminação 17">
            <a:extLst>
              <a:ext uri="{FF2B5EF4-FFF2-40B4-BE49-F238E27FC236}">
                <a16:creationId xmlns:a16="http://schemas.microsoft.com/office/drawing/2014/main" id="{699B6753-89E9-45BF-9586-94C9ACE8B09E}"/>
              </a:ext>
            </a:extLst>
          </p:cNvPr>
          <p:cNvSpPr/>
          <p:nvPr/>
        </p:nvSpPr>
        <p:spPr>
          <a:xfrm>
            <a:off x="9219025" y="6095239"/>
            <a:ext cx="2652898" cy="486653"/>
          </a:xfrm>
          <a:prstGeom prst="flowChartTerminator">
            <a:avLst/>
          </a:prstGeom>
          <a:noFill/>
          <a:ln w="9525" cap="flat" cmpd="sng" algn="ctr">
            <a:solidFill>
              <a:schemeClr val="accent1"/>
            </a:solidFill>
            <a:prstDash val="lgDashDot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id="{60D6EADD-7B5D-4904-BCA9-8EED0FEE37BC}"/>
              </a:ext>
            </a:extLst>
          </p:cNvPr>
          <p:cNvSpPr/>
          <p:nvPr/>
        </p:nvSpPr>
        <p:spPr>
          <a:xfrm>
            <a:off x="286398" y="4183006"/>
            <a:ext cx="1575047" cy="34089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id="{362D527C-507D-440E-B5A8-A992CA770007}"/>
              </a:ext>
            </a:extLst>
          </p:cNvPr>
          <p:cNvSpPr/>
          <p:nvPr/>
        </p:nvSpPr>
        <p:spPr>
          <a:xfrm>
            <a:off x="5254043" y="5419913"/>
            <a:ext cx="2899519" cy="830996"/>
          </a:xfrm>
          <a:prstGeom prst="roundRect">
            <a:avLst/>
          </a:prstGeom>
          <a:noFill/>
          <a:ln w="9525" cap="flat" cmpd="sng" algn="ctr">
            <a:solidFill>
              <a:schemeClr val="accent5"/>
            </a:solidFill>
            <a:prstDash val="lgDashDot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CD2F5BA-5640-4D44-A40C-D30566486E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446" y="1393718"/>
            <a:ext cx="1842194" cy="281093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tângulo 5"/>
          <p:cNvSpPr/>
          <p:nvPr/>
        </p:nvSpPr>
        <p:spPr>
          <a:xfrm>
            <a:off x="0" y="-11107"/>
            <a:ext cx="8147091" cy="52322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Aprendizado / Proatividade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817F7A5-720A-4919-8EDC-7AFAF8EAB8D4}"/>
              </a:ext>
            </a:extLst>
          </p:cNvPr>
          <p:cNvSpPr txBox="1"/>
          <p:nvPr/>
        </p:nvSpPr>
        <p:spPr>
          <a:xfrm>
            <a:off x="2457450" y="1393825"/>
            <a:ext cx="643948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A área operacional esta totalmente envolvida no projeto, começando pela gerencia e engenheiros dos contratos, liderança, funcionários, equipes administrativas e operacionais. Todas as ações de obras e manutenções são programadas e planejadas para causar o menor transtorno possível aos clientes e evitar possíveis </a:t>
            </a: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Ouvidorias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pt-BR" dirty="0">
                <a:latin typeface="Agency FB" panose="020B0503020202020204" pitchFamily="34" charset="0"/>
              </a:rPr>
              <a:t>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897E671-6689-4FEF-8A3C-E79AEE448F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787" y="4523898"/>
            <a:ext cx="4220598" cy="21704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85CEF298-831D-49CB-8DEF-F2951CC1887C}"/>
              </a:ext>
            </a:extLst>
          </p:cNvPr>
          <p:cNvSpPr txBox="1"/>
          <p:nvPr/>
        </p:nvSpPr>
        <p:spPr>
          <a:xfrm>
            <a:off x="311218" y="4204652"/>
            <a:ext cx="15499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latin typeface="Abadi" panose="020B0604020104020204" pitchFamily="34" charset="0"/>
              </a:rPr>
              <a:t>Aviso de Obras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38A703D8-FF9C-4AAA-A356-9F0CC907CB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91831" y="3598525"/>
            <a:ext cx="1991491" cy="24072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02F193DC-42D6-4A1E-9DFD-D2D69FDF29A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0336"/>
          <a:stretch/>
        </p:blipFill>
        <p:spPr>
          <a:xfrm>
            <a:off x="10062707" y="2328683"/>
            <a:ext cx="1981847" cy="35033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4E7123B8-8D5D-4391-8338-B68EA2C36F02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7203" b="7370"/>
          <a:stretch/>
        </p:blipFill>
        <p:spPr>
          <a:xfrm>
            <a:off x="4435201" y="3403977"/>
            <a:ext cx="4183221" cy="20313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C6B801B3-8995-4A3E-8190-A49C4B372BB8}"/>
              </a:ext>
            </a:extLst>
          </p:cNvPr>
          <p:cNvSpPr txBox="1"/>
          <p:nvPr/>
        </p:nvSpPr>
        <p:spPr>
          <a:xfrm>
            <a:off x="5427452" y="5581495"/>
            <a:ext cx="2552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Vistoria de demanda interna</a:t>
            </a:r>
          </a:p>
          <a:p>
            <a:pPr algn="ctr"/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Prefeitura X Sabesp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D9411C6D-CB5A-418F-8F30-ADC3394E2572}"/>
              </a:ext>
            </a:extLst>
          </p:cNvPr>
          <p:cNvSpPr txBox="1"/>
          <p:nvPr/>
        </p:nvSpPr>
        <p:spPr>
          <a:xfrm>
            <a:off x="9219025" y="6184676"/>
            <a:ext cx="25811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Grupo de apoio de reposições</a:t>
            </a:r>
          </a:p>
        </p:txBody>
      </p:sp>
      <p:sp>
        <p:nvSpPr>
          <p:cNvPr id="24" name="Retângulo: Cantos Diagonais Recortados 23">
            <a:extLst>
              <a:ext uri="{FF2B5EF4-FFF2-40B4-BE49-F238E27FC236}">
                <a16:creationId xmlns:a16="http://schemas.microsoft.com/office/drawing/2014/main" id="{8BDBE99C-76A2-42A9-9B76-4142508C7C4B}"/>
              </a:ext>
            </a:extLst>
          </p:cNvPr>
          <p:cNvSpPr/>
          <p:nvPr/>
        </p:nvSpPr>
        <p:spPr>
          <a:xfrm>
            <a:off x="2228204" y="1079820"/>
            <a:ext cx="7506346" cy="1808649"/>
          </a:xfrm>
          <a:prstGeom prst="snip2DiagRect">
            <a:avLst/>
          </a:prstGeom>
          <a:noFill/>
          <a:ln w="9525" cap="flat" cmpd="sng" algn="ctr">
            <a:solidFill>
              <a:schemeClr val="accent5"/>
            </a:solidFill>
            <a:prstDash val="lgDashDot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8350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>
            <a:extLst>
              <a:ext uri="{FF2B5EF4-FFF2-40B4-BE49-F238E27FC236}">
                <a16:creationId xmlns:a16="http://schemas.microsoft.com/office/drawing/2014/main" id="{F0E27BF5-CF2C-4DFD-A549-1200E943AD27}"/>
              </a:ext>
            </a:extLst>
          </p:cNvPr>
          <p:cNvSpPr/>
          <p:nvPr/>
        </p:nvSpPr>
        <p:spPr>
          <a:xfrm>
            <a:off x="0" y="0"/>
            <a:ext cx="9263609" cy="95410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Insights, fontes de inspiração ou outras fontes de referência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D078FBD-C0F9-4C6E-BE33-B419CFCA56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251" t="7890" r="13219" b="7373"/>
          <a:stretch/>
        </p:blipFill>
        <p:spPr>
          <a:xfrm>
            <a:off x="368238" y="1889276"/>
            <a:ext cx="1584961" cy="15397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A1709368-50C7-45A2-994E-FD7B9E6140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238" y="4050270"/>
            <a:ext cx="2291158" cy="213483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F2A86003-5145-4024-84A2-D700AB5CD4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3364" y="3945495"/>
            <a:ext cx="3672785" cy="27647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AA23BA0B-6D03-4AEC-9DC6-C2F8A76B6B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5065" y="1858756"/>
            <a:ext cx="2562583" cy="17433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3FAF14FF-6672-4E91-BC18-61B6442BCF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04483" y="4182311"/>
            <a:ext cx="1667108" cy="16385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08D4A48E-4738-4290-BD6A-967E0FEA820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74559" y="1185300"/>
            <a:ext cx="3788804" cy="267742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E0D7A154-206D-4DBD-B3DB-50D0124B727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950" y="3602074"/>
            <a:ext cx="1615446" cy="807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028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/>
          <p:cNvSpPr/>
          <p:nvPr/>
        </p:nvSpPr>
        <p:spPr>
          <a:xfrm>
            <a:off x="0" y="790578"/>
            <a:ext cx="9262533" cy="30777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pt-BR" sz="1400" b="1" dirty="0">
                <a:solidFill>
                  <a:schemeClr val="bg1"/>
                </a:solidFill>
              </a:rPr>
              <a:t>Áreas e pessoas envolvidas/capacitação prévia, se houver 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83B0B61C-9F8E-41E3-B751-5EE2D2BD78A9}"/>
              </a:ext>
            </a:extLst>
          </p:cNvPr>
          <p:cNvSpPr/>
          <p:nvPr/>
        </p:nvSpPr>
        <p:spPr>
          <a:xfrm>
            <a:off x="0" y="0"/>
            <a:ext cx="7256064" cy="52322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Capacitação e Parceria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12CCCD6-A577-4F23-823F-A67CF4AA28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2887" y="3627805"/>
            <a:ext cx="6365973" cy="25053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B77CE9F6-575D-4F49-844E-FBCD796730D0}"/>
              </a:ext>
            </a:extLst>
          </p:cNvPr>
          <p:cNvSpPr/>
          <p:nvPr/>
        </p:nvSpPr>
        <p:spPr>
          <a:xfrm>
            <a:off x="653140" y="4605291"/>
            <a:ext cx="390937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pt-BR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Em qualquer trabalho, a diferença entre o excelente, medíocre e o ruim está, na maioria dos casos, em se ter a imaginação e a disciplina para recriar-se todos os dias</a:t>
            </a: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”. </a:t>
            </a:r>
          </a:p>
          <a:p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Tom </a:t>
            </a:r>
            <a:r>
              <a:rPr lang="pt-BR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Peters</a:t>
            </a: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, “ A busca do uau”. 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B7179195-982B-43E0-99A7-CE2A5ADA89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116" y="1667933"/>
            <a:ext cx="3937000" cy="222578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4AF87ADB-E99D-4224-9DC6-56FF95FDF20A}"/>
              </a:ext>
            </a:extLst>
          </p:cNvPr>
          <p:cNvSpPr txBox="1"/>
          <p:nvPr/>
        </p:nvSpPr>
        <p:spPr>
          <a:xfrm>
            <a:off x="6313714" y="6154004"/>
            <a:ext cx="49638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Reunião do PEO , conversa com a equipe sobre ouvidorias</a:t>
            </a:r>
          </a:p>
        </p:txBody>
      </p:sp>
      <p:sp>
        <p:nvSpPr>
          <p:cNvPr id="2" name="Retângulo: Cantos Diagonais Recortados 1">
            <a:extLst>
              <a:ext uri="{FF2B5EF4-FFF2-40B4-BE49-F238E27FC236}">
                <a16:creationId xmlns:a16="http://schemas.microsoft.com/office/drawing/2014/main" id="{8B383CF4-6774-4817-9258-DAEFC165D173}"/>
              </a:ext>
            </a:extLst>
          </p:cNvPr>
          <p:cNvSpPr/>
          <p:nvPr/>
        </p:nvSpPr>
        <p:spPr>
          <a:xfrm>
            <a:off x="5571068" y="1667933"/>
            <a:ext cx="4573057" cy="1532553"/>
          </a:xfrm>
          <a:prstGeom prst="snip2DiagRect">
            <a:avLst/>
          </a:prstGeom>
          <a:noFill/>
          <a:ln w="19050" cap="flat" cmpd="sng" algn="ctr">
            <a:solidFill>
              <a:schemeClr val="accent5"/>
            </a:solidFill>
            <a:prstDash val="lgDashDot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8E8D951-23B2-43F3-8005-09657E326277}"/>
              </a:ext>
            </a:extLst>
          </p:cNvPr>
          <p:cNvSpPr txBox="1"/>
          <p:nvPr/>
        </p:nvSpPr>
        <p:spPr>
          <a:xfrm>
            <a:off x="5963913" y="2034159"/>
            <a:ext cx="3937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Todos são responsáveis por um atendimento de qualidade. O cliente não é atendido apenas na agência.</a:t>
            </a:r>
          </a:p>
        </p:txBody>
      </p:sp>
      <p:sp>
        <p:nvSpPr>
          <p:cNvPr id="10" name="Retângulo: Cantos Diagonais Recortados 9">
            <a:extLst>
              <a:ext uri="{FF2B5EF4-FFF2-40B4-BE49-F238E27FC236}">
                <a16:creationId xmlns:a16="http://schemas.microsoft.com/office/drawing/2014/main" id="{33519674-2E95-4D69-9B10-704123F75DE5}"/>
              </a:ext>
            </a:extLst>
          </p:cNvPr>
          <p:cNvSpPr/>
          <p:nvPr/>
        </p:nvSpPr>
        <p:spPr>
          <a:xfrm>
            <a:off x="280380" y="4336570"/>
            <a:ext cx="4606580" cy="1730852"/>
          </a:xfrm>
          <a:prstGeom prst="snip2DiagRect">
            <a:avLst/>
          </a:prstGeom>
          <a:noFill/>
          <a:ln w="19050" cap="flat" cmpd="sng" algn="ctr">
            <a:solidFill>
              <a:schemeClr val="accent5"/>
            </a:solidFill>
            <a:prstDash val="lgDashDot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5207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DDBAA7F-57AE-4119-8D7F-8BD90BAE15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15" y="998996"/>
            <a:ext cx="6225827" cy="228384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A5ED17CA-E908-40E2-A109-229CD1400F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25" y="3775322"/>
            <a:ext cx="5172280" cy="30132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3B84EB3C-43CA-440C-8A15-7B635566CBC9}"/>
              </a:ext>
            </a:extLst>
          </p:cNvPr>
          <p:cNvSpPr/>
          <p:nvPr/>
        </p:nvSpPr>
        <p:spPr>
          <a:xfrm>
            <a:off x="0" y="0"/>
            <a:ext cx="9101453" cy="52322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Controles e Alertas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75F2A737-AF75-4670-8ECE-12304D6A4E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1329" y="945774"/>
            <a:ext cx="4239915" cy="39008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D4CE2727-AE16-45D7-BC03-721B7478EA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49750" y="2011424"/>
            <a:ext cx="3784420" cy="39008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D1F7CF7B-166D-43CD-A29B-2B67E7C308F7}"/>
              </a:ext>
            </a:extLst>
          </p:cNvPr>
          <p:cNvSpPr txBox="1"/>
          <p:nvPr/>
        </p:nvSpPr>
        <p:spPr>
          <a:xfrm>
            <a:off x="98425" y="553464"/>
            <a:ext cx="260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Alerta Ouvidoria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F240EDF-3EBE-4AE6-BBD9-D8604BFD7924}"/>
              </a:ext>
            </a:extLst>
          </p:cNvPr>
          <p:cNvSpPr txBox="1"/>
          <p:nvPr/>
        </p:nvSpPr>
        <p:spPr>
          <a:xfrm>
            <a:off x="3137929" y="3429000"/>
            <a:ext cx="2216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Controle gerencial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8ADAFC7-FD5D-41F1-B1CE-343E191C7D8D}"/>
              </a:ext>
            </a:extLst>
          </p:cNvPr>
          <p:cNvSpPr txBox="1"/>
          <p:nvPr/>
        </p:nvSpPr>
        <p:spPr>
          <a:xfrm>
            <a:off x="6571329" y="6124613"/>
            <a:ext cx="5186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Grupos Focados em melhorar a comunicação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8371BE27-CA01-43D5-B1F6-8D6B14B5DC15}"/>
              </a:ext>
            </a:extLst>
          </p:cNvPr>
          <p:cNvSpPr/>
          <p:nvPr/>
        </p:nvSpPr>
        <p:spPr>
          <a:xfrm>
            <a:off x="98425" y="576442"/>
            <a:ext cx="2136775" cy="369332"/>
          </a:xfrm>
          <a:prstGeom prst="roundRect">
            <a:avLst/>
          </a:prstGeom>
          <a:noFill/>
          <a:ln w="28575" cap="flat" cmpd="sng" algn="ctr">
            <a:solidFill>
              <a:schemeClr val="accent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id="{44F8CA59-41CC-4703-875E-19AA74EF4915}"/>
              </a:ext>
            </a:extLst>
          </p:cNvPr>
          <p:cNvSpPr/>
          <p:nvPr/>
        </p:nvSpPr>
        <p:spPr>
          <a:xfrm>
            <a:off x="3140202" y="3429000"/>
            <a:ext cx="2216391" cy="369332"/>
          </a:xfrm>
          <a:prstGeom prst="roundRect">
            <a:avLst/>
          </a:prstGeom>
          <a:noFill/>
          <a:ln w="28575" cap="flat" cmpd="sng" algn="ctr">
            <a:solidFill>
              <a:schemeClr val="accent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09DF7FB0-8157-4781-BC3E-627866F346AD}"/>
              </a:ext>
            </a:extLst>
          </p:cNvPr>
          <p:cNvSpPr/>
          <p:nvPr/>
        </p:nvSpPr>
        <p:spPr>
          <a:xfrm>
            <a:off x="6554510" y="6124612"/>
            <a:ext cx="5172279" cy="448908"/>
          </a:xfrm>
          <a:prstGeom prst="roundRect">
            <a:avLst/>
          </a:prstGeom>
          <a:noFill/>
          <a:ln w="28575" cap="flat" cmpd="sng" algn="ctr">
            <a:solidFill>
              <a:schemeClr val="accent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8868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0" y="0"/>
            <a:ext cx="5464328" cy="52322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Indicadores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D6B5EBD-4CB1-4C43-AEF8-AA38FA33B16E}"/>
              </a:ext>
            </a:extLst>
          </p:cNvPr>
          <p:cNvSpPr txBox="1"/>
          <p:nvPr/>
        </p:nvSpPr>
        <p:spPr>
          <a:xfrm>
            <a:off x="209550" y="1034653"/>
            <a:ext cx="58069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/>
              <a:t>Índice de Eficácia no Atendimento às Manifestações- IEAM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C643C43-EE2D-4CED-B2B3-1BA91582C489}"/>
              </a:ext>
            </a:extLst>
          </p:cNvPr>
          <p:cNvSpPr txBox="1"/>
          <p:nvPr/>
        </p:nvSpPr>
        <p:spPr>
          <a:xfrm>
            <a:off x="902571" y="2073044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2023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5D38E53-E685-4125-8B58-BC582D7AFB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5" y="2605166"/>
            <a:ext cx="7461997" cy="23934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1DBD9B04-9FDF-43DE-8B0A-85AD457FA2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5138" y="2978881"/>
            <a:ext cx="6536312" cy="37391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A80EF606-1FC5-4BFA-AC99-BCD2D8401185}"/>
              </a:ext>
            </a:extLst>
          </p:cNvPr>
          <p:cNvSpPr/>
          <p:nvPr/>
        </p:nvSpPr>
        <p:spPr>
          <a:xfrm>
            <a:off x="104775" y="901303"/>
            <a:ext cx="5829300" cy="584775"/>
          </a:xfrm>
          <a:prstGeom prst="roundRect">
            <a:avLst/>
          </a:prstGeom>
          <a:noFill/>
          <a:ln w="28575" cap="flat" cmpd="sng" algn="ctr">
            <a:solidFill>
              <a:schemeClr val="accent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21B5C5EB-2EBA-4D88-BC19-456278CD84BA}"/>
              </a:ext>
            </a:extLst>
          </p:cNvPr>
          <p:cNvSpPr/>
          <p:nvPr/>
        </p:nvSpPr>
        <p:spPr>
          <a:xfrm>
            <a:off x="8932208" y="2312778"/>
            <a:ext cx="809625" cy="584775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r"/>
            <a:endParaRPr lang="pt-BR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3FB178DC-2FBD-4573-AB06-69541CBF031F}"/>
              </a:ext>
            </a:extLst>
          </p:cNvPr>
          <p:cNvSpPr/>
          <p:nvPr/>
        </p:nvSpPr>
        <p:spPr>
          <a:xfrm>
            <a:off x="846573" y="1965323"/>
            <a:ext cx="809625" cy="584775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r"/>
            <a:endParaRPr lang="pt-BR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9D4E28F6-8B9E-40B7-B44A-7EBA444314F2}"/>
              </a:ext>
            </a:extLst>
          </p:cNvPr>
          <p:cNvSpPr txBox="1"/>
          <p:nvPr/>
        </p:nvSpPr>
        <p:spPr>
          <a:xfrm>
            <a:off x="9010650" y="245093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dirty="0"/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3353209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0" y="0"/>
            <a:ext cx="5464328" cy="52322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Indicadores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D6B5EBD-4CB1-4C43-AEF8-AA38FA33B16E}"/>
              </a:ext>
            </a:extLst>
          </p:cNvPr>
          <p:cNvSpPr txBox="1"/>
          <p:nvPr/>
        </p:nvSpPr>
        <p:spPr>
          <a:xfrm>
            <a:off x="428625" y="1104161"/>
            <a:ext cx="86918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Painel Ouvidorias : Comparativo 2022, 2023 e 2024 ( até Setembro/24</a:t>
            </a:r>
            <a:r>
              <a:rPr lang="pt-BR" b="1" dirty="0"/>
              <a:t>):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10A942F-ECCE-449D-AEC3-4DE8F34D69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64" y="1891791"/>
            <a:ext cx="11632475" cy="42671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A88327A5-5834-462E-9293-997C69520C8F}"/>
              </a:ext>
            </a:extLst>
          </p:cNvPr>
          <p:cNvSpPr/>
          <p:nvPr/>
        </p:nvSpPr>
        <p:spPr>
          <a:xfrm>
            <a:off x="279762" y="1028700"/>
            <a:ext cx="8840666" cy="475571"/>
          </a:xfrm>
          <a:prstGeom prst="round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D5BBD7F-F7CF-44E1-BD61-1FF002B84C0E}"/>
              </a:ext>
            </a:extLst>
          </p:cNvPr>
          <p:cNvSpPr/>
          <p:nvPr/>
        </p:nvSpPr>
        <p:spPr>
          <a:xfrm>
            <a:off x="1848933" y="5810787"/>
            <a:ext cx="538716" cy="226827"/>
          </a:xfrm>
          <a:prstGeom prst="rect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C29FCD8F-5A94-468E-B910-B726119EFAF6}"/>
              </a:ext>
            </a:extLst>
          </p:cNvPr>
          <p:cNvSpPr/>
          <p:nvPr/>
        </p:nvSpPr>
        <p:spPr>
          <a:xfrm>
            <a:off x="8368497" y="5772315"/>
            <a:ext cx="538716" cy="265298"/>
          </a:xfrm>
          <a:prstGeom prst="rect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C76343ED-D1EE-4651-AD45-5DFB378289AA}"/>
              </a:ext>
            </a:extLst>
          </p:cNvPr>
          <p:cNvSpPr/>
          <p:nvPr/>
        </p:nvSpPr>
        <p:spPr>
          <a:xfrm>
            <a:off x="5378073" y="5810786"/>
            <a:ext cx="538716" cy="265298"/>
          </a:xfrm>
          <a:prstGeom prst="rect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6112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ângulo 26"/>
          <p:cNvSpPr/>
          <p:nvPr/>
        </p:nvSpPr>
        <p:spPr>
          <a:xfrm>
            <a:off x="0" y="0"/>
            <a:ext cx="5181600" cy="52322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Aprendizado</a:t>
            </a:r>
            <a:r>
              <a:rPr lang="pt-B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Avaliação e melhoria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B77606E-FE22-4342-8AD0-224281F51CB5}"/>
              </a:ext>
            </a:extLst>
          </p:cNvPr>
          <p:cNvSpPr txBox="1"/>
          <p:nvPr/>
        </p:nvSpPr>
        <p:spPr>
          <a:xfrm>
            <a:off x="480769" y="1527142"/>
            <a:ext cx="56152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Entender para atender melhor;</a:t>
            </a:r>
          </a:p>
          <a:p>
            <a:pPr marL="285750" indent="-285750">
              <a:buFontTx/>
              <a:buChar char="-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Resultados positivos com ações de proatividade; </a:t>
            </a:r>
          </a:p>
          <a:p>
            <a:pPr marL="285750" indent="-285750">
              <a:buFontTx/>
              <a:buChar char="-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Melhoria na comunicação com a equipe;</a:t>
            </a:r>
          </a:p>
          <a:p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BA84DA6-CAF8-49B9-BFA5-A838D767411A}"/>
              </a:ext>
            </a:extLst>
          </p:cNvPr>
          <p:cNvSpPr txBox="1"/>
          <p:nvPr/>
        </p:nvSpPr>
        <p:spPr>
          <a:xfrm>
            <a:off x="3384222" y="4389010"/>
            <a:ext cx="84087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-Buscar parceria com outras áreas para trocar feedbacks e novas práticas </a:t>
            </a: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-Ter um treinamento que acompanhe a rotatividade das equipes</a:t>
            </a: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-Buscar a excelência, zero ouvidorias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5BDC916-CC0A-4EE2-AEAC-42464BE727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7" y="3015897"/>
            <a:ext cx="3325545" cy="3325545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8800110C-BB24-4346-95C5-2786DEB6451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2706" y="1228575"/>
            <a:ext cx="6702459" cy="1787322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0D0B5C8E-5202-4A8E-9B92-CCA7816ED12A}"/>
              </a:ext>
            </a:extLst>
          </p:cNvPr>
          <p:cNvSpPr txBox="1"/>
          <p:nvPr/>
        </p:nvSpPr>
        <p:spPr>
          <a:xfrm>
            <a:off x="2007912" y="930299"/>
            <a:ext cx="18822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Aprendizados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11C3F494-0CBD-4A01-9FF1-ED68FCC9DD44}"/>
              </a:ext>
            </a:extLst>
          </p:cNvPr>
          <p:cNvSpPr txBox="1"/>
          <p:nvPr/>
        </p:nvSpPr>
        <p:spPr>
          <a:xfrm>
            <a:off x="5656082" y="3794786"/>
            <a:ext cx="13763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Melhorias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D74329FD-0AF0-4562-90BC-7D1DCDE40E59}"/>
              </a:ext>
            </a:extLst>
          </p:cNvPr>
          <p:cNvSpPr/>
          <p:nvPr/>
        </p:nvSpPr>
        <p:spPr>
          <a:xfrm>
            <a:off x="1951350" y="868744"/>
            <a:ext cx="1960775" cy="523220"/>
          </a:xfrm>
          <a:prstGeom prst="roundRect">
            <a:avLst/>
          </a:prstGeom>
          <a:noFill/>
          <a:ln w="38100" cap="flat" cmpd="sng" algn="ctr">
            <a:solidFill>
              <a:schemeClr val="accent1"/>
            </a:solidFill>
            <a:prstDash val="lgDashDot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9713DC4E-0327-45CE-A0AF-4BE331A32963}"/>
              </a:ext>
            </a:extLst>
          </p:cNvPr>
          <p:cNvSpPr/>
          <p:nvPr/>
        </p:nvSpPr>
        <p:spPr>
          <a:xfrm>
            <a:off x="5382706" y="3671676"/>
            <a:ext cx="1960775" cy="523220"/>
          </a:xfrm>
          <a:prstGeom prst="roundRect">
            <a:avLst/>
          </a:prstGeom>
          <a:noFill/>
          <a:ln w="38100" cap="flat" cmpd="sng" algn="ctr">
            <a:solidFill>
              <a:srgbClr val="FFC000"/>
            </a:solidFill>
            <a:prstDash val="lgDashDot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4464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uxograma: Terminação 9">
            <a:extLst>
              <a:ext uri="{FF2B5EF4-FFF2-40B4-BE49-F238E27FC236}">
                <a16:creationId xmlns:a16="http://schemas.microsoft.com/office/drawing/2014/main" id="{4EB41387-3C68-4820-8A55-E12C5E408614}"/>
              </a:ext>
            </a:extLst>
          </p:cNvPr>
          <p:cNvSpPr/>
          <p:nvPr/>
        </p:nvSpPr>
        <p:spPr>
          <a:xfrm>
            <a:off x="4033521" y="1127760"/>
            <a:ext cx="7875180" cy="1365490"/>
          </a:xfrm>
          <a:prstGeom prst="flowChartTerminator">
            <a:avLst/>
          </a:prstGeom>
          <a:noFill/>
          <a:ln w="38100"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27557" y="45905"/>
            <a:ext cx="9101453" cy="52322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Relevância para Organização e para o Setor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B9E65E0-D550-48E5-90C0-A0EAE41AA7E4}"/>
              </a:ext>
            </a:extLst>
          </p:cNvPr>
          <p:cNvSpPr txBox="1"/>
          <p:nvPr/>
        </p:nvSpPr>
        <p:spPr>
          <a:xfrm>
            <a:off x="4216401" y="1441173"/>
            <a:ext cx="77939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 	Em Abril/2024 apresentamos nosso trabalho para o Superintendente e Gerentes da Norte; Em Maio/2024 recebemos o convite do Polo </a:t>
            </a:r>
            <a:r>
              <a:rPr lang="pt-BR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Butantan</a:t>
            </a: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 e em seguida recebemos a visita do Polo Pimentas para conhecer nosso trabalho mais de perto.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22000D9-6FE9-4AF8-A5AD-37C97E5B04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602" y="867876"/>
            <a:ext cx="3321907" cy="26560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A544E515-9141-4888-9532-1F53ED1E8B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300" y="3671150"/>
            <a:ext cx="3608529" cy="26560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14A980B8-7CF3-4F21-A936-B2AA94B4B0D8}"/>
              </a:ext>
            </a:extLst>
          </p:cNvPr>
          <p:cNvSpPr txBox="1"/>
          <p:nvPr/>
        </p:nvSpPr>
        <p:spPr>
          <a:xfrm>
            <a:off x="2710199" y="867876"/>
            <a:ext cx="108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Maio/24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A87E2B9-7066-4319-BA96-F559626B14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9412" y="3149176"/>
            <a:ext cx="4169288" cy="30035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2443E31-0010-4FE5-BD8F-7A7FA42967D0}"/>
              </a:ext>
            </a:extLst>
          </p:cNvPr>
          <p:cNvSpPr txBox="1"/>
          <p:nvPr/>
        </p:nvSpPr>
        <p:spPr>
          <a:xfrm>
            <a:off x="5595043" y="6279588"/>
            <a:ext cx="42887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b="1" dirty="0"/>
              <a:t>Apresentação em Abril/2024 para o Superintendente e Gerentes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A3FA3423-75A0-4B44-8006-0482946741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5542" y="2738861"/>
            <a:ext cx="2654671" cy="34138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58681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7557" y="45905"/>
            <a:ext cx="9101453" cy="52322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Equipe</a:t>
            </a:r>
          </a:p>
        </p:txBody>
      </p:sp>
      <p:graphicFrame>
        <p:nvGraphicFramePr>
          <p:cNvPr id="25" name="Diagrama 24">
            <a:extLst>
              <a:ext uri="{FF2B5EF4-FFF2-40B4-BE49-F238E27FC236}">
                <a16:creationId xmlns:a16="http://schemas.microsoft.com/office/drawing/2014/main" id="{1942A2A7-AE18-4986-B9B4-4FACD79DE9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18583881"/>
              </p:ext>
            </p:extLst>
          </p:nvPr>
        </p:nvGraphicFramePr>
        <p:xfrm>
          <a:off x="496585" y="700225"/>
          <a:ext cx="11704063" cy="59516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16666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2F012C0-E5E8-41D0-BC48-802353097724}"/>
              </a:ext>
            </a:extLst>
          </p:cNvPr>
          <p:cNvSpPr txBox="1"/>
          <p:nvPr/>
        </p:nvSpPr>
        <p:spPr>
          <a:xfrm>
            <a:off x="1422400" y="2184400"/>
            <a:ext cx="451104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Obrigada!</a:t>
            </a:r>
          </a:p>
          <a:p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Luana Santana dos Santos</a:t>
            </a:r>
          </a:p>
          <a:p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Telefone : 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1198914.7992</a:t>
            </a:r>
          </a:p>
          <a:p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E-mail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luanasantana@sabesp.com.br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32A24F01-124F-42E9-B435-DCE52D71F32E}"/>
              </a:ext>
            </a:extLst>
          </p:cNvPr>
          <p:cNvGrpSpPr/>
          <p:nvPr/>
        </p:nvGrpSpPr>
        <p:grpSpPr>
          <a:xfrm>
            <a:off x="5852160" y="2517045"/>
            <a:ext cx="5730240" cy="1823909"/>
            <a:chOff x="1916113" y="2250042"/>
            <a:chExt cx="8520402" cy="2303816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863916D5-C008-44F0-91BD-31559D5DA2C7}"/>
                </a:ext>
              </a:extLst>
            </p:cNvPr>
            <p:cNvGrpSpPr/>
            <p:nvPr/>
          </p:nvGrpSpPr>
          <p:grpSpPr>
            <a:xfrm>
              <a:off x="4606925" y="2250042"/>
              <a:ext cx="5829590" cy="2303816"/>
              <a:chOff x="4657343" y="2159929"/>
              <a:chExt cx="5253304" cy="2076071"/>
            </a:xfrm>
          </p:grpSpPr>
          <p:pic>
            <p:nvPicPr>
              <p:cNvPr id="10" name="Picture 4" descr="A blue number on a black background&#10;&#10;Description automatically generated">
                <a:extLst>
                  <a:ext uri="{FF2B5EF4-FFF2-40B4-BE49-F238E27FC236}">
                    <a16:creationId xmlns:a16="http://schemas.microsoft.com/office/drawing/2014/main" id="{6F00542B-E163-4071-B117-FA43121A253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32411"/>
              <a:stretch/>
            </p:blipFill>
            <p:spPr>
              <a:xfrm>
                <a:off x="4657343" y="2159929"/>
                <a:ext cx="5253304" cy="2076071"/>
              </a:xfrm>
              <a:prstGeom prst="rect">
                <a:avLst/>
              </a:prstGeom>
            </p:spPr>
          </p:pic>
          <p:pic>
            <p:nvPicPr>
              <p:cNvPr id="11" name="Picture 5" descr="A picture containing colorfulness, circle, graphics, design&#10;&#10;Description automatically generated">
                <a:extLst>
                  <a:ext uri="{FF2B5EF4-FFF2-40B4-BE49-F238E27FC236}">
                    <a16:creationId xmlns:a16="http://schemas.microsoft.com/office/drawing/2014/main" id="{69C91C34-A689-426D-BDB6-6BA4B31BD9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243753" y="2194909"/>
                <a:ext cx="1952394" cy="1929560"/>
              </a:xfrm>
              <a:prstGeom prst="rect">
                <a:avLst/>
              </a:prstGeom>
            </p:spPr>
          </p:pic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A1FF158-F676-439F-8B8A-E436DDB4A2D7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916113" y="2370139"/>
              <a:ext cx="2576511" cy="2060576"/>
              <a:chOff x="1207" y="1493"/>
              <a:chExt cx="1623" cy="1298"/>
            </a:xfrm>
          </p:grpSpPr>
          <p:sp>
            <p:nvSpPr>
              <p:cNvPr id="6" name="AutoShape 3">
                <a:extLst>
                  <a:ext uri="{FF2B5EF4-FFF2-40B4-BE49-F238E27FC236}">
                    <a16:creationId xmlns:a16="http://schemas.microsoft.com/office/drawing/2014/main" id="{61F3945F-710E-4039-8209-DD239FD948CD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1207" y="1494"/>
                <a:ext cx="1583" cy="12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7" name="Freeform 5">
                <a:extLst>
                  <a:ext uri="{FF2B5EF4-FFF2-40B4-BE49-F238E27FC236}">
                    <a16:creationId xmlns:a16="http://schemas.microsoft.com/office/drawing/2014/main" id="{FA4EC190-36F2-4081-B8BC-6040D3AB56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9" y="1493"/>
                <a:ext cx="1208" cy="1229"/>
              </a:xfrm>
              <a:custGeom>
                <a:avLst/>
                <a:gdLst>
                  <a:gd name="T0" fmla="*/ 431 w 864"/>
                  <a:gd name="T1" fmla="*/ 450 h 883"/>
                  <a:gd name="T2" fmla="*/ 431 w 864"/>
                  <a:gd name="T3" fmla="*/ 450 h 883"/>
                  <a:gd name="T4" fmla="*/ 864 w 864"/>
                  <a:gd name="T5" fmla="*/ 450 h 883"/>
                  <a:gd name="T6" fmla="*/ 864 w 864"/>
                  <a:gd name="T7" fmla="*/ 452 h 883"/>
                  <a:gd name="T8" fmla="*/ 432 w 864"/>
                  <a:gd name="T9" fmla="*/ 883 h 883"/>
                  <a:gd name="T10" fmla="*/ 0 w 864"/>
                  <a:gd name="T11" fmla="*/ 452 h 883"/>
                  <a:gd name="T12" fmla="*/ 0 w 864"/>
                  <a:gd name="T13" fmla="*/ 374 h 883"/>
                  <a:gd name="T14" fmla="*/ 0 w 864"/>
                  <a:gd name="T15" fmla="*/ 0 h 883"/>
                  <a:gd name="T16" fmla="*/ 289 w 864"/>
                  <a:gd name="T17" fmla="*/ 0 h 883"/>
                  <a:gd name="T18" fmla="*/ 289 w 864"/>
                  <a:gd name="T19" fmla="*/ 450 h 883"/>
                  <a:gd name="T20" fmla="*/ 488 w 864"/>
                  <a:gd name="T21" fmla="*/ 534 h 883"/>
                  <a:gd name="T22" fmla="*/ 576 w 864"/>
                  <a:gd name="T23" fmla="*/ 667 h 883"/>
                  <a:gd name="T24" fmla="*/ 432 w 864"/>
                  <a:gd name="T25" fmla="*/ 811 h 883"/>
                  <a:gd name="T26" fmla="*/ 288 w 864"/>
                  <a:gd name="T27" fmla="*/ 667 h 883"/>
                  <a:gd name="T28" fmla="*/ 288 w 864"/>
                  <a:gd name="T29" fmla="*/ 666 h 883"/>
                  <a:gd name="T30" fmla="*/ 289 w 864"/>
                  <a:gd name="T31" fmla="*/ 450 h 883"/>
                  <a:gd name="T32" fmla="*/ 431 w 864"/>
                  <a:gd name="T33" fmla="*/ 450 h 8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64" h="883">
                    <a:moveTo>
                      <a:pt x="431" y="450"/>
                    </a:moveTo>
                    <a:lnTo>
                      <a:pt x="431" y="450"/>
                    </a:lnTo>
                    <a:lnTo>
                      <a:pt x="864" y="450"/>
                    </a:lnTo>
                    <a:lnTo>
                      <a:pt x="864" y="452"/>
                    </a:lnTo>
                    <a:cubicBezTo>
                      <a:pt x="864" y="689"/>
                      <a:pt x="670" y="883"/>
                      <a:pt x="432" y="883"/>
                    </a:cubicBezTo>
                    <a:cubicBezTo>
                      <a:pt x="194" y="883"/>
                      <a:pt x="0" y="689"/>
                      <a:pt x="0" y="452"/>
                    </a:cubicBezTo>
                    <a:lnTo>
                      <a:pt x="0" y="374"/>
                    </a:lnTo>
                    <a:lnTo>
                      <a:pt x="0" y="0"/>
                    </a:lnTo>
                    <a:lnTo>
                      <a:pt x="289" y="0"/>
                    </a:lnTo>
                    <a:lnTo>
                      <a:pt x="289" y="450"/>
                    </a:lnTo>
                    <a:lnTo>
                      <a:pt x="488" y="534"/>
                    </a:lnTo>
                    <a:cubicBezTo>
                      <a:pt x="541" y="556"/>
                      <a:pt x="576" y="609"/>
                      <a:pt x="576" y="667"/>
                    </a:cubicBezTo>
                    <a:cubicBezTo>
                      <a:pt x="576" y="746"/>
                      <a:pt x="512" y="811"/>
                      <a:pt x="432" y="811"/>
                    </a:cubicBezTo>
                    <a:cubicBezTo>
                      <a:pt x="353" y="811"/>
                      <a:pt x="288" y="746"/>
                      <a:pt x="288" y="667"/>
                    </a:cubicBezTo>
                    <a:lnTo>
                      <a:pt x="288" y="666"/>
                    </a:lnTo>
                    <a:lnTo>
                      <a:pt x="289" y="450"/>
                    </a:lnTo>
                    <a:lnTo>
                      <a:pt x="431" y="450"/>
                    </a:lnTo>
                    <a:close/>
                  </a:path>
                </a:pathLst>
              </a:custGeom>
              <a:solidFill>
                <a:srgbClr val="12C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8" name="Freeform 6">
                <a:extLst>
                  <a:ext uri="{FF2B5EF4-FFF2-40B4-BE49-F238E27FC236}">
                    <a16:creationId xmlns:a16="http://schemas.microsoft.com/office/drawing/2014/main" id="{C0DCB214-9508-4FA9-A7BA-C006D8DDE6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3" y="1493"/>
                <a:ext cx="804" cy="600"/>
              </a:xfrm>
              <a:custGeom>
                <a:avLst/>
                <a:gdLst>
                  <a:gd name="T0" fmla="*/ 575 w 575"/>
                  <a:gd name="T1" fmla="*/ 204 h 431"/>
                  <a:gd name="T2" fmla="*/ 575 w 575"/>
                  <a:gd name="T3" fmla="*/ 204 h 431"/>
                  <a:gd name="T4" fmla="*/ 575 w 575"/>
                  <a:gd name="T5" fmla="*/ 24 h 431"/>
                  <a:gd name="T6" fmla="*/ 431 w 575"/>
                  <a:gd name="T7" fmla="*/ 0 h 431"/>
                  <a:gd name="T8" fmla="*/ 0 w 575"/>
                  <a:gd name="T9" fmla="*/ 431 h 431"/>
                  <a:gd name="T10" fmla="*/ 575 w 575"/>
                  <a:gd name="T11" fmla="*/ 431 h 431"/>
                  <a:gd name="T12" fmla="*/ 378 w 575"/>
                  <a:gd name="T13" fmla="*/ 349 h 431"/>
                  <a:gd name="T14" fmla="*/ 286 w 575"/>
                  <a:gd name="T15" fmla="*/ 215 h 431"/>
                  <a:gd name="T16" fmla="*/ 431 w 575"/>
                  <a:gd name="T17" fmla="*/ 71 h 431"/>
                  <a:gd name="T18" fmla="*/ 575 w 575"/>
                  <a:gd name="T19" fmla="*/ 215 h 431"/>
                  <a:gd name="T20" fmla="*/ 575 w 575"/>
                  <a:gd name="T21" fmla="*/ 204 h 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75" h="431">
                    <a:moveTo>
                      <a:pt x="575" y="204"/>
                    </a:moveTo>
                    <a:lnTo>
                      <a:pt x="575" y="204"/>
                    </a:lnTo>
                    <a:lnTo>
                      <a:pt x="575" y="24"/>
                    </a:lnTo>
                    <a:cubicBezTo>
                      <a:pt x="529" y="9"/>
                      <a:pt x="480" y="0"/>
                      <a:pt x="431" y="0"/>
                    </a:cubicBezTo>
                    <a:cubicBezTo>
                      <a:pt x="193" y="0"/>
                      <a:pt x="0" y="193"/>
                      <a:pt x="0" y="431"/>
                    </a:cubicBezTo>
                    <a:lnTo>
                      <a:pt x="575" y="431"/>
                    </a:lnTo>
                    <a:lnTo>
                      <a:pt x="378" y="349"/>
                    </a:lnTo>
                    <a:cubicBezTo>
                      <a:pt x="323" y="328"/>
                      <a:pt x="286" y="274"/>
                      <a:pt x="286" y="215"/>
                    </a:cubicBezTo>
                    <a:cubicBezTo>
                      <a:pt x="286" y="136"/>
                      <a:pt x="351" y="71"/>
                      <a:pt x="431" y="71"/>
                    </a:cubicBezTo>
                    <a:cubicBezTo>
                      <a:pt x="510" y="71"/>
                      <a:pt x="575" y="135"/>
                      <a:pt x="575" y="215"/>
                    </a:cubicBezTo>
                    <a:lnTo>
                      <a:pt x="575" y="204"/>
                    </a:lnTo>
                    <a:close/>
                  </a:path>
                </a:pathLst>
              </a:custGeom>
              <a:solidFill>
                <a:srgbClr val="12C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dirty="0"/>
              </a:p>
            </p:txBody>
          </p:sp>
          <p:sp>
            <p:nvSpPr>
              <p:cNvPr id="9" name="Freeform 7">
                <a:extLst>
                  <a:ext uri="{FF2B5EF4-FFF2-40B4-BE49-F238E27FC236}">
                    <a16:creationId xmlns:a16="http://schemas.microsoft.com/office/drawing/2014/main" id="{7D678365-31AE-451B-A135-77497D1000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01" y="1493"/>
                <a:ext cx="29" cy="1298"/>
              </a:xfrm>
              <a:custGeom>
                <a:avLst/>
                <a:gdLst>
                  <a:gd name="T0" fmla="*/ 0 h 876"/>
                  <a:gd name="T1" fmla="*/ 0 h 876"/>
                  <a:gd name="T2" fmla="*/ 876 h 87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876">
                    <a:moveTo>
                      <a:pt x="0" y="0"/>
                    </a:moveTo>
                    <a:lnTo>
                      <a:pt x="0" y="0"/>
                    </a:lnTo>
                    <a:lnTo>
                      <a:pt x="0" y="876"/>
                    </a:lnTo>
                  </a:path>
                </a:pathLst>
              </a:custGeom>
              <a:noFill/>
              <a:ln w="23813" cap="flat">
                <a:solidFill>
                  <a:srgbClr val="12D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21499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7793</TotalTime>
  <Words>1667</Words>
  <Application>Microsoft Office PowerPoint</Application>
  <PresentationFormat>Widescreen</PresentationFormat>
  <Paragraphs>139</Paragraphs>
  <Slides>17</Slides>
  <Notes>15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5" baseType="lpstr">
      <vt:lpstr>Abadi</vt:lpstr>
      <vt:lpstr>Agency FB</vt:lpstr>
      <vt:lpstr>Arial</vt:lpstr>
      <vt:lpstr>Bodoni MT Black</vt:lpstr>
      <vt:lpstr>Calibri</vt:lpstr>
      <vt:lpstr>Calibri Light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Aparecida</dc:creator>
  <cp:lastModifiedBy>Aparecida</cp:lastModifiedBy>
  <cp:revision>170</cp:revision>
  <dcterms:created xsi:type="dcterms:W3CDTF">2023-09-18T15:41:39Z</dcterms:created>
  <dcterms:modified xsi:type="dcterms:W3CDTF">2024-10-24T22:05:15Z</dcterms:modified>
</cp:coreProperties>
</file>